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7"/>
  </p:notesMasterIdLst>
  <p:sldIdLst>
    <p:sldId id="256" r:id="rId2"/>
    <p:sldId id="257" r:id="rId3"/>
    <p:sldId id="275" r:id="rId4"/>
    <p:sldId id="274" r:id="rId5"/>
    <p:sldId id="283" r:id="rId6"/>
    <p:sldId id="290" r:id="rId7"/>
    <p:sldId id="291" r:id="rId8"/>
    <p:sldId id="288" r:id="rId9"/>
    <p:sldId id="289" r:id="rId10"/>
    <p:sldId id="260" r:id="rId11"/>
    <p:sldId id="280" r:id="rId12"/>
    <p:sldId id="281" r:id="rId13"/>
    <p:sldId id="264" r:id="rId14"/>
    <p:sldId id="284" r:id="rId15"/>
    <p:sldId id="265" r:id="rId16"/>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78" d="100"/>
          <a:sy n="78" d="100"/>
        </p:scale>
        <p:origin x="-912"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3/17/2019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D4F941-007A-483A-81DA-72F1797F48ED}"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3/17/2019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3/17/2019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3/17/2019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3/17/2019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fontScale="90000"/>
          </a:bodyPr>
          <a:lstStyle/>
          <a:p>
            <a:pPr lvl="0"/>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dirty="0" smtClean="0"/>
              <a:t>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en-US" sz="1300" i="1" dirty="0" smtClean="0"/>
              <a:t/>
            </a:r>
            <a:br>
              <a:rPr lang="en-US" sz="1300" i="1" dirty="0" smtClean="0"/>
            </a:br>
            <a:r>
              <a:rPr lang="en-US" dirty="0"/>
              <a:t/>
            </a:r>
            <a:br>
              <a:rPr lang="en-US" dirty="0"/>
            </a:br>
            <a:r>
              <a:rPr lang="sr-Latn-RS" sz="3100" dirty="0" smtClean="0"/>
              <a:t>UVOD U FINANSIJSKI MENADŽMENT</a:t>
            </a:r>
            <a:endParaRPr lang="en-US" sz="31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FINANSIJSKI MENADŽMET U </a:t>
            </a:r>
            <a:r>
              <a:rPr lang="sr-Latn-CS" sz="1600" dirty="0" smtClean="0"/>
              <a:t>SISTEMU ZDRAVSTVENE ZAŠTITE</a:t>
            </a:r>
            <a:r>
              <a:rPr lang="en-US" sz="1600" dirty="0" smtClean="0"/>
              <a:t/>
            </a:r>
            <a:br>
              <a:rPr lang="en-US" sz="1600" dirty="0" smtClean="0"/>
            </a:br>
            <a:r>
              <a:rPr lang="sr-Latn-RS" sz="1600" dirty="0" smtClean="0"/>
              <a:t> PREDAVANJA BR.1</a:t>
            </a:r>
            <a:r>
              <a:rPr lang="sr-Latn-CS" sz="1600" dirty="0" smtClean="0"/>
              <a:t> 	</a:t>
            </a:r>
            <a:r>
              <a:rPr lang="sr-Latn-RS" sz="1600" dirty="0" smtClean="0"/>
              <a:t>ČAS</a:t>
            </a:r>
            <a:r>
              <a:rPr lang="sr-Latn-CS" sz="1600" dirty="0" smtClean="0"/>
              <a:t>: 01</a:t>
            </a:r>
            <a:r>
              <a:rPr lang="sr-Cyrl-CS" sz="1600" dirty="0" smtClean="0"/>
              <a:t> </a:t>
            </a:r>
            <a:r>
              <a:rPr lang="sr-Latn-RS" sz="1600" dirty="0" smtClean="0"/>
              <a:t>I</a:t>
            </a:r>
            <a:r>
              <a:rPr lang="sr-Cyrl-CS" sz="1600" dirty="0" smtClean="0"/>
              <a:t> 02</a:t>
            </a:r>
            <a:r>
              <a:rPr lang="sr-Latn-CS" sz="1600" dirty="0" smtClean="0"/>
              <a:t/>
            </a:r>
            <a:br>
              <a:rPr lang="sr-Latn-CS" sz="1600" dirty="0" smtClean="0"/>
            </a:br>
            <a:r>
              <a:rPr lang="sr-Latn-CS" sz="1600" dirty="0" smtClean="0"/>
              <a:t> NASTAVNA JEDINICA: UVOD U FINANSIJSKI MENADŽMENT</a:t>
            </a:r>
            <a:r>
              <a:rPr lang="ru-RU" sz="1600" dirty="0" smtClean="0"/>
              <a:t> </a:t>
            </a:r>
            <a:r>
              <a:rPr lang="sr-Latn-CS" sz="1600" dirty="0" smtClean="0"/>
              <a:t/>
            </a:r>
            <a:br>
              <a:rPr lang="sr-Latn-CS" sz="1600" dirty="0" smtClean="0"/>
            </a:br>
            <a:r>
              <a:rPr lang="sr-Latn-CS" sz="1600" dirty="0" smtClean="0"/>
              <a:t> TEMATSKE JEDINICE: 	</a:t>
            </a:r>
            <a:r>
              <a:rPr lang="fr-FR" sz="1600" dirty="0" smtClean="0"/>
              <a:t> •</a:t>
            </a:r>
            <a:r>
              <a:rPr lang="sr-Latn-RS" sz="1600" dirty="0" smtClean="0"/>
              <a:t> FINANSIJSKI SISTEM KAO ELEMENT EKONOMSKOG SISTEMA</a:t>
            </a:r>
            <a:r>
              <a:rPr lang="en-US" sz="1600" dirty="0" smtClean="0"/>
              <a:t/>
            </a:r>
            <a:br>
              <a:rPr lang="en-US" sz="1600" dirty="0" smtClean="0"/>
            </a:br>
            <a:r>
              <a:rPr lang="sr-Latn-RS" sz="1600" dirty="0" smtClean="0"/>
              <a:t>                                  </a:t>
            </a:r>
            <a:r>
              <a:rPr lang="fr-FR" sz="1600" dirty="0" smtClean="0"/>
              <a:t>•</a:t>
            </a:r>
            <a:r>
              <a:rPr lang="sr-Latn-RS" sz="1600" dirty="0" smtClean="0"/>
              <a:t>  FORMIRANJE PONUDE I TRAŽNJE FINANSIJSKIH SREDSTAVA</a:t>
            </a:r>
            <a:r>
              <a:rPr lang="en-US" sz="1600" dirty="0" smtClean="0"/>
              <a:t/>
            </a:r>
            <a:br>
              <a:rPr lang="en-US" sz="1600" dirty="0" smtClean="0"/>
            </a:br>
            <a:r>
              <a:rPr lang="sr-Latn-RS" sz="1600" dirty="0" smtClean="0"/>
              <a:t>                                  </a:t>
            </a:r>
            <a:r>
              <a:rPr lang="fr-FR" sz="1600" dirty="0" smtClean="0"/>
              <a:t>•</a:t>
            </a:r>
            <a:r>
              <a:rPr lang="sr-Latn-RS" sz="1600" dirty="0" smtClean="0"/>
              <a:t>  PROCES FINANSIJSKOG MENADŽMENTA</a:t>
            </a:r>
            <a:r>
              <a:rPr lang="sr-Cyrl-CS" sz="1600" dirty="0" smtClean="0"/>
              <a:t>.</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219200"/>
          </a:xfrm>
        </p:spPr>
        <p:txBody>
          <a:bodyPr>
            <a:normAutofit fontScale="90000"/>
          </a:bodyPr>
          <a:lstStyle/>
          <a:p>
            <a:r>
              <a:rPr lang="sr-Latn-BA" sz="3100" dirty="0" smtClean="0"/>
              <a:t/>
            </a:r>
            <a:br>
              <a:rPr lang="sr-Latn-BA" sz="3100" dirty="0" smtClean="0"/>
            </a:br>
            <a:r>
              <a:rPr lang="sr-Latn-BA" sz="3100" dirty="0" smtClean="0"/>
              <a:t>Proces finansijskog menadžmenta </a:t>
            </a:r>
            <a:r>
              <a:rPr lang="en-US" dirty="0"/>
              <a:t/>
            </a:r>
            <a:br>
              <a:rPr lang="en-US" dirty="0"/>
            </a:br>
            <a:endParaRPr lang="en-US" dirty="0"/>
          </a:p>
        </p:txBody>
      </p:sp>
      <p:sp>
        <p:nvSpPr>
          <p:cNvPr id="3" name="Content Placeholder 2"/>
          <p:cNvSpPr>
            <a:spLocks noGrp="1"/>
          </p:cNvSpPr>
          <p:nvPr>
            <p:ph sz="quarter" idx="1"/>
          </p:nvPr>
        </p:nvSpPr>
        <p:spPr>
          <a:xfrm>
            <a:off x="457200" y="1295400"/>
            <a:ext cx="8153400" cy="5334000"/>
          </a:xfrm>
        </p:spPr>
        <p:txBody>
          <a:bodyPr>
            <a:normAutofit fontScale="70000" lnSpcReduction="20000"/>
          </a:bodyPr>
          <a:lstStyle/>
          <a:p>
            <a:pPr algn="just"/>
            <a:endParaRPr lang="sr-Latn-BA" b="1" dirty="0" smtClean="0"/>
          </a:p>
          <a:p>
            <a:pPr algn="just"/>
            <a:r>
              <a:rPr lang="sr-Latn-RS" i="1" dirty="0" smtClean="0"/>
              <a:t>U tradicionalnom smislu reči (do 50-tih godina XX veka) finansijski menadžment je primarno bio orijentisan na pasivu bilansa stanja, odnosno na pribavljanje izvora sredstava po najpovoljnijim uslovima.</a:t>
            </a:r>
          </a:p>
          <a:p>
            <a:pPr algn="just"/>
            <a:r>
              <a:rPr lang="sr-Latn-RS" i="1" dirty="0" smtClean="0"/>
              <a:t>U savremenim uslovima poslovanja (od kasnih 50-tih godina XX veka) finansijski menadžmet je orijentisan istovremeno na pasivu i aktivu, odnosno na izvore i plasmane sredstava. </a:t>
            </a:r>
          </a:p>
          <a:p>
            <a:pPr algn="just"/>
            <a:r>
              <a:rPr lang="sr-Latn-RS" i="1" dirty="0" smtClean="0"/>
              <a:t>Razlog za promenu orijentacije je što je do 50-tih godina dominirao inokosni ili ortački tip preduzeća (jednakost preduzeća i vlasnika), gde su kapital svojina (funkcija vlasništva) i kapital funkcija (funkcija operativnog upravljanja) bile objedinjene, dok su savremena preduzeća po pravilu akcionarskog tipa, gde su navedene funkcije razdvojene. S tim u vezi, dok je inokosni vlasnik mogao da sledi samo svoj interes, savremeno preduzeće ima veći broj </a:t>
            </a:r>
            <a:r>
              <a:rPr lang="sr-Latn-RS" b="1" i="1" dirty="0" smtClean="0"/>
              <a:t>stejkholdera</a:t>
            </a:r>
            <a:r>
              <a:rPr lang="sr-Latn-RS" i="1" dirty="0" smtClean="0"/>
              <a:t> (interesnih grupa) koji su posredno ili neposredno zainteresovani za poslovni uspeh (akcionari, kreditori, zaposleni, država, kupci, dobavljači). U tom kontekstu za uspešno upravljanje finansijama nije dovoljno pronaći adekvatne izvore finansiranja, već se posebna pažnja mora pokloniti pitanjima ulaganja (upotrebe) ograničenog kapitala i ekfektima koji se od tog ulaganja očekuju.</a:t>
            </a:r>
          </a:p>
          <a:p>
            <a:endParaRPr lang="en-US" dirty="0" smtClean="0"/>
          </a:p>
          <a:p>
            <a:endParaRPr lang="en-US" dirty="0"/>
          </a:p>
        </p:txBody>
      </p:sp>
      <p:pic>
        <p:nvPicPr>
          <p:cNvPr id="4" name="Picture 3" descr="D:\Korisnik\Desktop\images 2.jpg"/>
          <p:cNvPicPr>
            <a:picLocks noChangeAspect="1" noChangeArrowheads="1"/>
          </p:cNvPicPr>
          <p:nvPr/>
        </p:nvPicPr>
        <p:blipFill>
          <a:blip r:embed="rId2" cstate="print"/>
          <a:srcRect/>
          <a:stretch>
            <a:fillRect/>
          </a:stretch>
        </p:blipFill>
        <p:spPr bwMode="auto">
          <a:xfrm>
            <a:off x="6172200" y="0"/>
            <a:ext cx="2743200" cy="12954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5026152" cy="990600"/>
          </a:xfrm>
        </p:spPr>
        <p:txBody>
          <a:bodyPr/>
          <a:lstStyle/>
          <a:p>
            <a:endParaRPr lang="en-US" dirty="0"/>
          </a:p>
        </p:txBody>
      </p:sp>
      <p:sp>
        <p:nvSpPr>
          <p:cNvPr id="3" name="Content Placeholder 2"/>
          <p:cNvSpPr>
            <a:spLocks noGrp="1"/>
          </p:cNvSpPr>
          <p:nvPr>
            <p:ph sz="quarter" idx="1"/>
          </p:nvPr>
        </p:nvSpPr>
        <p:spPr>
          <a:xfrm>
            <a:off x="612648" y="1600200"/>
            <a:ext cx="8153400" cy="5105400"/>
          </a:xfrm>
        </p:spPr>
        <p:txBody>
          <a:bodyPr>
            <a:normAutofit fontScale="55000" lnSpcReduction="20000"/>
          </a:bodyPr>
          <a:lstStyle/>
          <a:p>
            <a:pPr algn="just">
              <a:buNone/>
            </a:pPr>
            <a:r>
              <a:rPr lang="sr-Latn-RS" dirty="0" smtClean="0"/>
              <a:t> </a:t>
            </a:r>
            <a:r>
              <a:rPr lang="en-US" sz="3200" dirty="0" err="1" smtClean="0"/>
              <a:t>Finansijski</a:t>
            </a:r>
            <a:r>
              <a:rPr lang="en-US" sz="3200" dirty="0" smtClean="0"/>
              <a:t> </a:t>
            </a:r>
            <a:r>
              <a:rPr lang="en-US" sz="3200" dirty="0" err="1" smtClean="0"/>
              <a:t>menadžment</a:t>
            </a:r>
            <a:r>
              <a:rPr lang="en-US" sz="3200" dirty="0" smtClean="0"/>
              <a:t> </a:t>
            </a:r>
            <a:r>
              <a:rPr lang="en-US" sz="3200" dirty="0" err="1" smtClean="0"/>
              <a:t>treba</a:t>
            </a:r>
            <a:r>
              <a:rPr lang="en-US" sz="3200" dirty="0" smtClean="0"/>
              <a:t> </a:t>
            </a:r>
            <a:r>
              <a:rPr lang="en-US" sz="3200" dirty="0" err="1" smtClean="0"/>
              <a:t>da</a:t>
            </a:r>
            <a:r>
              <a:rPr lang="en-US" sz="3200" dirty="0" smtClean="0"/>
              <a:t> </a:t>
            </a:r>
            <a:r>
              <a:rPr lang="en-US" sz="3200" dirty="0" err="1" smtClean="0"/>
              <a:t>obezbedi</a:t>
            </a:r>
            <a:r>
              <a:rPr lang="en-US" sz="3200" dirty="0" smtClean="0"/>
              <a:t> </a:t>
            </a:r>
            <a:r>
              <a:rPr lang="en-US" sz="3200" dirty="0" err="1" smtClean="0"/>
              <a:t>odgovore</a:t>
            </a:r>
            <a:r>
              <a:rPr lang="en-US" sz="3200" dirty="0" smtClean="0"/>
              <a:t> </a:t>
            </a:r>
            <a:r>
              <a:rPr lang="en-US" sz="3200" dirty="0" err="1" smtClean="0"/>
              <a:t>na</a:t>
            </a:r>
            <a:r>
              <a:rPr lang="en-US" sz="3200" dirty="0" smtClean="0"/>
              <a:t> tri </a:t>
            </a:r>
            <a:r>
              <a:rPr lang="en-US" sz="3200" dirty="0" err="1" smtClean="0"/>
              <a:t>pitanja</a:t>
            </a:r>
            <a:r>
              <a:rPr lang="en-US" sz="3200" dirty="0" smtClean="0"/>
              <a:t>:</a:t>
            </a:r>
            <a:endParaRPr lang="sr-Latn-RS" sz="3200" dirty="0" smtClean="0"/>
          </a:p>
          <a:p>
            <a:pPr algn="just">
              <a:buNone/>
            </a:pPr>
            <a:r>
              <a:rPr lang="en-US" sz="3200" dirty="0" smtClean="0"/>
              <a:t>• </a:t>
            </a:r>
            <a:r>
              <a:rPr lang="en-US" sz="3200" b="1" dirty="0" err="1" smtClean="0"/>
              <a:t>Koju</a:t>
            </a:r>
            <a:r>
              <a:rPr lang="en-US" sz="3200" b="1" dirty="0" smtClean="0"/>
              <a:t> </a:t>
            </a:r>
            <a:r>
              <a:rPr lang="en-US" sz="3200" b="1" dirty="0" err="1" smtClean="0"/>
              <a:t>vrstu</a:t>
            </a:r>
            <a:r>
              <a:rPr lang="sr-Latn-BA" sz="3200" b="1" dirty="0" smtClean="0"/>
              <a:t> </a:t>
            </a:r>
            <a:r>
              <a:rPr lang="en-US" sz="3200" b="1" dirty="0" err="1" smtClean="0"/>
              <a:t>sredstava</a:t>
            </a:r>
            <a:r>
              <a:rPr lang="en-US" sz="3200" b="1" dirty="0" smtClean="0"/>
              <a:t> </a:t>
            </a:r>
            <a:r>
              <a:rPr lang="en-US" sz="3200" b="1" dirty="0" err="1" smtClean="0"/>
              <a:t>preduzeće</a:t>
            </a:r>
            <a:r>
              <a:rPr lang="en-US" sz="3200" b="1" dirty="0" smtClean="0"/>
              <a:t> </a:t>
            </a:r>
            <a:r>
              <a:rPr lang="en-US" sz="3200" b="1" dirty="0" err="1" smtClean="0"/>
              <a:t>treba</a:t>
            </a:r>
            <a:r>
              <a:rPr lang="en-US" sz="3200" b="1" dirty="0" smtClean="0"/>
              <a:t> </a:t>
            </a:r>
            <a:r>
              <a:rPr lang="en-US" sz="3200" b="1" dirty="0" err="1" smtClean="0"/>
              <a:t>da</a:t>
            </a:r>
            <a:r>
              <a:rPr lang="en-US" sz="3200" b="1" dirty="0" smtClean="0"/>
              <a:t> </a:t>
            </a:r>
            <a:r>
              <a:rPr lang="en-US" sz="3200" b="1" dirty="0" err="1" smtClean="0"/>
              <a:t>pribavi</a:t>
            </a:r>
            <a:r>
              <a:rPr lang="en-US" sz="3200" dirty="0" smtClean="0"/>
              <a:t>?</a:t>
            </a:r>
            <a:endParaRPr lang="sr-Latn-RS" sz="3200" dirty="0" smtClean="0"/>
          </a:p>
          <a:p>
            <a:pPr algn="just">
              <a:buNone/>
            </a:pPr>
            <a:r>
              <a:rPr lang="sr-Latn-RS" sz="3200" dirty="0" smtClean="0"/>
              <a:t>  Problem izbora načina finansiranja</a:t>
            </a:r>
          </a:p>
          <a:p>
            <a:pPr algn="just">
              <a:buNone/>
            </a:pPr>
            <a:r>
              <a:rPr lang="en-US" sz="3200" dirty="0" smtClean="0"/>
              <a:t>• </a:t>
            </a:r>
            <a:r>
              <a:rPr lang="en-US" sz="3200" b="1" dirty="0" err="1" smtClean="0"/>
              <a:t>Koliki</a:t>
            </a:r>
            <a:r>
              <a:rPr lang="en-US" sz="3200" b="1" dirty="0" smtClean="0"/>
              <a:t> </a:t>
            </a:r>
            <a:r>
              <a:rPr lang="en-US" sz="3200" b="1" dirty="0" err="1" smtClean="0"/>
              <a:t>ukupan</a:t>
            </a:r>
            <a:r>
              <a:rPr lang="en-US" sz="3200" b="1" dirty="0" smtClean="0"/>
              <a:t> </a:t>
            </a:r>
            <a:r>
              <a:rPr lang="en-US" sz="3200" b="1" dirty="0" err="1" smtClean="0"/>
              <a:t>obim</a:t>
            </a:r>
            <a:r>
              <a:rPr lang="en-US" sz="3200" b="1" dirty="0" smtClean="0"/>
              <a:t> </a:t>
            </a:r>
            <a:r>
              <a:rPr lang="en-US" sz="3200" b="1" dirty="0" err="1" smtClean="0"/>
              <a:t>sredstava</a:t>
            </a:r>
            <a:r>
              <a:rPr lang="en-US" sz="3200" b="1" dirty="0" smtClean="0"/>
              <a:t> </a:t>
            </a:r>
            <a:r>
              <a:rPr lang="en-US" sz="3200" b="1" dirty="0" err="1" smtClean="0"/>
              <a:t>preduzeće</a:t>
            </a:r>
            <a:r>
              <a:rPr lang="en-US" sz="3200" b="1" dirty="0" smtClean="0"/>
              <a:t> </a:t>
            </a:r>
            <a:r>
              <a:rPr lang="en-US" sz="3200" b="1" dirty="0" err="1" smtClean="0"/>
              <a:t>treba</a:t>
            </a:r>
            <a:r>
              <a:rPr lang="en-US" sz="3200" b="1" dirty="0" smtClean="0"/>
              <a:t> </a:t>
            </a:r>
            <a:r>
              <a:rPr lang="en-US" sz="3200" b="1" dirty="0" err="1" smtClean="0"/>
              <a:t>da</a:t>
            </a:r>
            <a:r>
              <a:rPr lang="en-US" sz="3200" b="1" dirty="0" smtClean="0"/>
              <a:t> </a:t>
            </a:r>
            <a:r>
              <a:rPr lang="en-US" sz="3200" b="1" dirty="0" err="1" smtClean="0"/>
              <a:t>ima</a:t>
            </a:r>
            <a:r>
              <a:rPr lang="en-US" sz="3200" dirty="0" smtClean="0"/>
              <a:t>?</a:t>
            </a:r>
            <a:endParaRPr lang="sr-Latn-RS" sz="3200" dirty="0" smtClean="0"/>
          </a:p>
          <a:p>
            <a:pPr algn="just">
              <a:buNone/>
            </a:pPr>
            <a:r>
              <a:rPr lang="sr-Latn-RS" sz="3200" dirty="0" smtClean="0"/>
              <a:t>  Problem veličine i ritma rasta preduzeća</a:t>
            </a:r>
          </a:p>
          <a:p>
            <a:pPr algn="just">
              <a:buNone/>
            </a:pPr>
            <a:r>
              <a:rPr lang="en-US" sz="3200" dirty="0" smtClean="0"/>
              <a:t>• </a:t>
            </a:r>
            <a:r>
              <a:rPr lang="en-US" sz="3200" b="1" dirty="0" err="1" smtClean="0">
                <a:latin typeface="Tw Cen MT" pitchFamily="34" charset="0"/>
              </a:rPr>
              <a:t>Kako</a:t>
            </a:r>
            <a:r>
              <a:rPr lang="en-US" sz="3200" b="1" dirty="0" smtClean="0">
                <a:latin typeface="Tw Cen MT" pitchFamily="34" charset="0"/>
              </a:rPr>
              <a:t> </a:t>
            </a:r>
            <a:r>
              <a:rPr lang="en-US" sz="3200" b="1" dirty="0" err="1" smtClean="0">
                <a:latin typeface="Tw Cen MT" pitchFamily="34" charset="0"/>
              </a:rPr>
              <a:t>potrebna</a:t>
            </a:r>
            <a:r>
              <a:rPr lang="en-US" sz="3200" b="1" dirty="0" smtClean="0">
                <a:latin typeface="Tw Cen MT" pitchFamily="34" charset="0"/>
              </a:rPr>
              <a:t> </a:t>
            </a:r>
            <a:r>
              <a:rPr lang="en-US" sz="3200" b="1" dirty="0" err="1" smtClean="0">
                <a:latin typeface="Tw Cen MT" pitchFamily="34" charset="0"/>
              </a:rPr>
              <a:t>sredstva</a:t>
            </a:r>
            <a:r>
              <a:rPr lang="en-US" sz="3200" b="1" dirty="0" smtClean="0">
                <a:latin typeface="Tw Cen MT" pitchFamily="34" charset="0"/>
              </a:rPr>
              <a:t> </a:t>
            </a:r>
            <a:r>
              <a:rPr lang="en-US" sz="3200" b="1" dirty="0" err="1" smtClean="0">
                <a:latin typeface="Tw Cen MT" pitchFamily="34" charset="0"/>
              </a:rPr>
              <a:t>treba</a:t>
            </a:r>
            <a:r>
              <a:rPr lang="en-US" sz="3200" b="1" dirty="0" smtClean="0">
                <a:latin typeface="Tw Cen MT" pitchFamily="34" charset="0"/>
              </a:rPr>
              <a:t> </a:t>
            </a:r>
            <a:r>
              <a:rPr lang="en-US" sz="3200" b="1" dirty="0" err="1" smtClean="0">
                <a:latin typeface="Tw Cen MT" pitchFamily="34" charset="0"/>
              </a:rPr>
              <a:t>da</a:t>
            </a:r>
            <a:r>
              <a:rPr lang="en-US" sz="3200" b="1" dirty="0" smtClean="0">
                <a:latin typeface="Tw Cen MT" pitchFamily="34" charset="0"/>
              </a:rPr>
              <a:t> </a:t>
            </a:r>
            <a:r>
              <a:rPr lang="en-US" sz="3200" b="1" dirty="0" err="1" smtClean="0">
                <a:latin typeface="Tw Cen MT" pitchFamily="34" charset="0"/>
              </a:rPr>
              <a:t>budu</a:t>
            </a:r>
            <a:r>
              <a:rPr lang="en-US" sz="3200" b="1" dirty="0" smtClean="0">
                <a:latin typeface="Tw Cen MT" pitchFamily="34" charset="0"/>
              </a:rPr>
              <a:t> </a:t>
            </a:r>
            <a:r>
              <a:rPr lang="en-US" sz="3200" b="1" dirty="0" err="1" smtClean="0">
                <a:latin typeface="Tw Cen MT" pitchFamily="34" charset="0"/>
              </a:rPr>
              <a:t>finansirana</a:t>
            </a:r>
            <a:r>
              <a:rPr lang="en-US" sz="3200" dirty="0" smtClean="0">
                <a:latin typeface="Tw Cen MT" pitchFamily="34" charset="0"/>
              </a:rPr>
              <a:t>?</a:t>
            </a:r>
            <a:endParaRPr lang="sr-Latn-RS" sz="3200" dirty="0" smtClean="0">
              <a:latin typeface="Tw Cen MT" pitchFamily="34" charset="0"/>
            </a:endParaRPr>
          </a:p>
          <a:p>
            <a:pPr algn="just">
              <a:buNone/>
            </a:pPr>
            <a:r>
              <a:rPr lang="sr-Latn-RS" sz="3200" dirty="0" smtClean="0">
                <a:latin typeface="Tw Cen MT" pitchFamily="34" charset="0"/>
              </a:rPr>
              <a:t>  Problem finansijske strukture preduzeća</a:t>
            </a:r>
          </a:p>
          <a:p>
            <a:pPr algn="just">
              <a:buNone/>
            </a:pPr>
            <a:endParaRPr lang="sr-Latn-RS" sz="3200" dirty="0" smtClean="0">
              <a:latin typeface="Tw Cen MT" pitchFamily="34" charset="0"/>
            </a:endParaRPr>
          </a:p>
          <a:p>
            <a:pPr algn="just">
              <a:buNone/>
            </a:pPr>
            <a:r>
              <a:rPr lang="sr-Latn-RS" sz="3200" dirty="0" smtClean="0">
                <a:latin typeface="Tw Cen MT" pitchFamily="34" charset="0"/>
              </a:rPr>
              <a:t>Finansijski menadžmet u zdravstvu uvažavajući metodologiju sistema zdravstvenih računa predlaže sistem koji treba da da odgovori na sledeća pitanja:</a:t>
            </a:r>
          </a:p>
          <a:p>
            <a:pPr algn="just">
              <a:buNone/>
            </a:pPr>
            <a:r>
              <a:rPr lang="vi-VN" sz="3200" dirty="0" smtClean="0"/>
              <a:t> </a:t>
            </a:r>
            <a:r>
              <a:rPr lang="sr-Latn-RS" sz="3200" b="1" dirty="0" smtClean="0">
                <a:latin typeface="Tw Cen MT" pitchFamily="34" charset="0"/>
              </a:rPr>
              <a:t>Odakle novac dolazi? </a:t>
            </a:r>
            <a:r>
              <a:rPr lang="sr-Latn-RS" sz="3200" dirty="0" smtClean="0">
                <a:latin typeface="Tw Cen MT" pitchFamily="34" charset="0"/>
              </a:rPr>
              <a:t>(od finansijskog intermedijara, izvori finansiranja – javni, privatni i strani izvori finansiranja) </a:t>
            </a:r>
          </a:p>
          <a:p>
            <a:pPr algn="just">
              <a:buNone/>
            </a:pPr>
            <a:r>
              <a:rPr lang="vi-VN" sz="3200" dirty="0" smtClean="0"/>
              <a:t></a:t>
            </a:r>
            <a:r>
              <a:rPr lang="sr-Latn-BA" sz="3200" dirty="0" smtClean="0"/>
              <a:t> </a:t>
            </a:r>
            <a:r>
              <a:rPr lang="sr-Latn-BA" sz="3200" b="1" dirty="0" smtClean="0"/>
              <a:t>Gde novac odlazi? </a:t>
            </a:r>
            <a:r>
              <a:rPr lang="sr-Latn-BA" sz="3200" dirty="0" smtClean="0"/>
              <a:t>(davaocu usluga zdravstvene zaštite – bolnice, domovi zdravlja, ustanove za negu i smeštaj i druge davaoce zdravstvene zaštite</a:t>
            </a:r>
            <a:r>
              <a:rPr lang="vi-VN" sz="3200" dirty="0" smtClean="0"/>
              <a:t>)</a:t>
            </a:r>
            <a:endParaRPr lang="sr-Latn-BA" sz="3200" dirty="0" smtClean="0">
              <a:latin typeface="Tw Cen MT" pitchFamily="34" charset="0"/>
            </a:endParaRPr>
          </a:p>
          <a:p>
            <a:pPr algn="just">
              <a:buNone/>
            </a:pPr>
            <a:r>
              <a:rPr lang="vi-VN" sz="3200" dirty="0" smtClean="0"/>
              <a:t></a:t>
            </a:r>
            <a:r>
              <a:rPr lang="sr-Latn-BA" sz="3200" dirty="0" smtClean="0"/>
              <a:t> </a:t>
            </a:r>
            <a:r>
              <a:rPr lang="sr-Latn-BA" sz="3200" b="1" dirty="0" smtClean="0"/>
              <a:t>Kakve su usluge pružene i kakvi su materijali/roba kupljeni? </a:t>
            </a:r>
            <a:r>
              <a:rPr lang="sr-Latn-BA" sz="3200" dirty="0" smtClean="0"/>
              <a:t>(namena zravstvene zaštite – lečenje, rehabilitacija, dijagnostika, transport itd.)</a:t>
            </a:r>
          </a:p>
          <a:p>
            <a:pPr algn="just">
              <a:buNone/>
            </a:pPr>
            <a:endParaRPr lang="sr-Latn-BA" sz="2800" dirty="0" smtClean="0">
              <a:latin typeface="Tw Cen MT" pitchFamily="34" charset="0"/>
            </a:endParaRPr>
          </a:p>
          <a:p>
            <a:pPr algn="just">
              <a:buNone/>
            </a:pPr>
            <a:endParaRPr lang="sr-Latn-BA" sz="2800" dirty="0" smtClean="0">
              <a:latin typeface="Tw Cen MT" pitchFamily="34" charset="0"/>
            </a:endParaRPr>
          </a:p>
          <a:p>
            <a:pPr algn="just">
              <a:buNone/>
            </a:pPr>
            <a:endParaRPr lang="sr-Latn-RS" sz="2800" dirty="0" smtClean="0"/>
          </a:p>
          <a:p>
            <a:pPr algn="just">
              <a:buNone/>
            </a:pPr>
            <a:endParaRPr lang="sr-Latn-RS" sz="2800" dirty="0" smtClean="0"/>
          </a:p>
        </p:txBody>
      </p:sp>
      <p:pic>
        <p:nvPicPr>
          <p:cNvPr id="24578"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81000" y="1600200"/>
            <a:ext cx="8534400" cy="5257800"/>
          </a:xfrm>
        </p:spPr>
        <p:txBody>
          <a:bodyPr>
            <a:normAutofit/>
          </a:bodyPr>
          <a:lstStyle/>
          <a:p>
            <a:pPr>
              <a:buNone/>
            </a:pPr>
            <a:r>
              <a:rPr lang="sr-Latn-RS" sz="1800" b="1" dirty="0" smtClean="0"/>
              <a:t>Sa aspekta vremenskog perioda upravljanje finansijama se diferencira na:</a:t>
            </a:r>
          </a:p>
          <a:p>
            <a:pPr marL="514350" indent="-514350" algn="just">
              <a:buAutoNum type="alphaLcParenR"/>
            </a:pPr>
            <a:r>
              <a:rPr lang="sr-Latn-RS" sz="1800" dirty="0" smtClean="0"/>
              <a:t>Dugoročno (</a:t>
            </a:r>
            <a:r>
              <a:rPr lang="sr-Latn-RS" sz="1800" b="1" dirty="0" smtClean="0"/>
              <a:t>strateško</a:t>
            </a:r>
            <a:r>
              <a:rPr lang="sr-Latn-RS" sz="1800" dirty="0" smtClean="0"/>
              <a:t>) finansijsko upravljanje polazi od dugoročne vizije razvoja preduzeća kojom se dugoročno projektuje razvoj preduzeća i uglavnom je u nadležnosti top menadžmenta.</a:t>
            </a:r>
          </a:p>
          <a:p>
            <a:pPr marL="514350" indent="-514350" algn="just">
              <a:buAutoNum type="alphaLcParenR"/>
            </a:pPr>
            <a:r>
              <a:rPr lang="en-US" sz="1800" dirty="0" smtClean="0"/>
              <a:t>S</a:t>
            </a:r>
            <a:r>
              <a:rPr lang="sr-Latn-RS" sz="1800" dirty="0" smtClean="0"/>
              <a:t>rednjoročno (</a:t>
            </a:r>
            <a:r>
              <a:rPr lang="sr-Latn-RS" sz="1800" b="1" dirty="0" smtClean="0"/>
              <a:t>taktičko</a:t>
            </a:r>
            <a:r>
              <a:rPr lang="sr-Latn-RS" sz="1800" dirty="0" smtClean="0"/>
              <a:t>) finansijsko upravljanje polazi od dugoročnih poslovnih planova na bazi kojih se donose godišnji finansijski planovi.</a:t>
            </a:r>
          </a:p>
          <a:p>
            <a:pPr marL="514350" indent="-514350" algn="just">
              <a:buAutoNum type="alphaLcParenR"/>
            </a:pPr>
            <a:r>
              <a:rPr lang="sr-Latn-RS" sz="1800" dirty="0" smtClean="0"/>
              <a:t>Kratkoročno (</a:t>
            </a:r>
            <a:r>
              <a:rPr lang="sr-Latn-RS" sz="1800" b="1" dirty="0" smtClean="0"/>
              <a:t>operativno</a:t>
            </a:r>
            <a:r>
              <a:rPr lang="sr-Latn-RS" sz="1800" dirty="0" smtClean="0"/>
              <a:t>) finansijsko upravljanje polazi od godišnjeg finansijskog plana i fokusirano je na obezbeđenje tekuće poslovne aktivnosti, odnosno platežne sposobnosti - likvidnosti. </a:t>
            </a:r>
          </a:p>
          <a:p>
            <a:pPr algn="just">
              <a:buNone/>
            </a:pPr>
            <a:r>
              <a:rPr lang="sr-Latn-RS" sz="1800" dirty="0" smtClean="0"/>
              <a:t>    Shodno navedenom, kreiranje nove vrednosti podrazumeva donošenje niza odluka koje mogu biti dugoročnog, srednjoročnog ili kratkoročnog karaktera. Odluke se odnose na:</a:t>
            </a:r>
          </a:p>
          <a:p>
            <a:pPr>
              <a:buNone/>
            </a:pPr>
            <a:r>
              <a:rPr lang="en-US" sz="1800" dirty="0" smtClean="0"/>
              <a:t>·</a:t>
            </a:r>
            <a:r>
              <a:rPr lang="sr-Latn-RS" sz="1800" dirty="0" smtClean="0"/>
              <a:t> </a:t>
            </a:r>
            <a:r>
              <a:rPr lang="en-US" sz="1800" i="1" dirty="0" smtClean="0"/>
              <a:t>N</a:t>
            </a:r>
            <a:r>
              <a:rPr lang="sr-Latn-RS" sz="1800" i="1" dirty="0" smtClean="0"/>
              <a:t>abavku sredstava, odnosno način finansiranja (strateška odluka),</a:t>
            </a:r>
          </a:p>
          <a:p>
            <a:pPr>
              <a:buNone/>
            </a:pPr>
            <a:r>
              <a:rPr lang="en-US" sz="1800" dirty="0" smtClean="0"/>
              <a:t>· </a:t>
            </a:r>
            <a:r>
              <a:rPr lang="sr-Latn-RS" sz="1800" i="1" dirty="0" smtClean="0"/>
              <a:t>Upotrebu sredstava, odnosno investiranje (strateška odluka),</a:t>
            </a:r>
          </a:p>
          <a:p>
            <a:pPr>
              <a:buNone/>
            </a:pPr>
            <a:r>
              <a:rPr lang="en-US" sz="1800" dirty="0" smtClean="0"/>
              <a:t>· </a:t>
            </a:r>
            <a:r>
              <a:rPr lang="sr-Latn-RS" sz="1800" i="1" dirty="0" smtClean="0"/>
              <a:t>Upravljanje sredstvima (taktička i operativna odluka</a:t>
            </a:r>
            <a:r>
              <a:rPr lang="sr-Latn-RS" sz="1800" dirty="0" smtClean="0"/>
              <a:t>).</a:t>
            </a:r>
            <a:endParaRPr lang="en-US" sz="1800" dirty="0" smtClean="0"/>
          </a:p>
          <a:p>
            <a:pPr marL="514350" indent="-514350">
              <a:buAutoNum type="alphaLcParenR"/>
            </a:pPr>
            <a:endParaRPr lang="en-US" sz="1800" dirty="0"/>
          </a:p>
        </p:txBody>
      </p:sp>
      <p:pic>
        <p:nvPicPr>
          <p:cNvPr id="23554" name="Picture 2" descr="D:\Korisnik\Desktop\index.jpg"/>
          <p:cNvPicPr>
            <a:picLocks noChangeAspect="1" noChangeArrowheads="1"/>
          </p:cNvPicPr>
          <p:nvPr/>
        </p:nvPicPr>
        <p:blipFill>
          <a:blip r:embed="rId2" cstate="print"/>
          <a:srcRect/>
          <a:stretch>
            <a:fillRect/>
          </a:stretch>
        </p:blipFill>
        <p:spPr bwMode="auto">
          <a:xfrm>
            <a:off x="609600" y="304800"/>
            <a:ext cx="4495800" cy="914400"/>
          </a:xfrm>
          <a:prstGeom prst="rect">
            <a:avLst/>
          </a:prstGeom>
          <a:noFill/>
        </p:spPr>
      </p:pic>
      <p:pic>
        <p:nvPicPr>
          <p:cNvPr id="23555" name="Picture 3" descr="D:\Korisnik\Desktop\index 1.jpg"/>
          <p:cNvPicPr>
            <a:picLocks noChangeAspect="1" noChangeArrowheads="1"/>
          </p:cNvPicPr>
          <p:nvPr/>
        </p:nvPicPr>
        <p:blipFill>
          <a:blip r:embed="rId3" cstate="print"/>
          <a:srcRect/>
          <a:stretch>
            <a:fillRect/>
          </a:stretch>
        </p:blipFill>
        <p:spPr bwMode="auto">
          <a:xfrm>
            <a:off x="6400800" y="5791200"/>
            <a:ext cx="2590800" cy="99059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4419600" cy="990600"/>
          </a:xfrm>
        </p:spPr>
        <p:txBody>
          <a:bodyPr>
            <a:normAutofit fontScale="90000"/>
          </a:bodyPr>
          <a:lstStyle/>
          <a:p>
            <a:pPr algn="ctr"/>
            <a:r>
              <a:rPr lang="en-US" b="1" dirty="0" smtClean="0"/>
              <a:t/>
            </a:r>
            <a:br>
              <a:rPr lang="en-US" b="1" dirty="0" smtClean="0"/>
            </a:br>
            <a:r>
              <a:rPr lang="sr-Latn-RS" sz="2200" b="1" dirty="0" smtClean="0"/>
              <a:t>Ciljevi finansijskog menadžmenta</a:t>
            </a:r>
            <a:r>
              <a:rPr lang="en-US" sz="4900" dirty="0"/>
              <a:t/>
            </a:r>
            <a:br>
              <a:rPr lang="en-US" sz="4900" dirty="0"/>
            </a:br>
            <a:endParaRPr lang="en-US" sz="4900" dirty="0"/>
          </a:p>
        </p:txBody>
      </p:sp>
      <p:sp>
        <p:nvSpPr>
          <p:cNvPr id="3" name="Content Placeholder 2"/>
          <p:cNvSpPr>
            <a:spLocks noGrp="1"/>
          </p:cNvSpPr>
          <p:nvPr>
            <p:ph sz="quarter" idx="1"/>
          </p:nvPr>
        </p:nvSpPr>
        <p:spPr>
          <a:xfrm>
            <a:off x="228600" y="1600200"/>
            <a:ext cx="8537448" cy="5257800"/>
          </a:xfrm>
        </p:spPr>
        <p:txBody>
          <a:bodyPr>
            <a:normAutofit fontScale="77500" lnSpcReduction="20000"/>
          </a:bodyPr>
          <a:lstStyle/>
          <a:p>
            <a:pPr algn="just">
              <a:buNone/>
            </a:pPr>
            <a:r>
              <a:rPr lang="sr-Latn-RS" sz="2400" b="1" dirty="0" smtClean="0"/>
              <a:t>Pitanje opšteg cilja?</a:t>
            </a:r>
          </a:p>
          <a:p>
            <a:pPr algn="just">
              <a:buNone/>
            </a:pPr>
            <a:r>
              <a:rPr lang="en-US" sz="2400" dirty="0" smtClean="0"/>
              <a:t>•</a:t>
            </a:r>
            <a:r>
              <a:rPr lang="sr-Latn-RS" sz="2400" dirty="0" smtClean="0"/>
              <a:t> </a:t>
            </a:r>
            <a:r>
              <a:rPr lang="en-US" sz="2400" dirty="0" smtClean="0"/>
              <a:t>M</a:t>
            </a:r>
            <a:r>
              <a:rPr lang="sr-Latn-RS" sz="2400" dirty="0" smtClean="0"/>
              <a:t>aksimiranje profita (izvući najveću korist u kratkom vremenskom periodu). Potreban, ali i nedovoljan cilj za rangiranje finansijskih i investicionih alternativa preduzeća.</a:t>
            </a:r>
          </a:p>
          <a:p>
            <a:pPr algn="just">
              <a:buNone/>
            </a:pPr>
            <a:r>
              <a:rPr lang="en-US" sz="2400" dirty="0" smtClean="0"/>
              <a:t>• </a:t>
            </a:r>
            <a:r>
              <a:rPr lang="sr-Latn-RS" sz="2400" dirty="0" smtClean="0"/>
              <a:t>Maksimiranje nove vrednosti (stvaranje pozitivne razlike između vrednosti koja je uložena u proces aktivnosti i vrednosti koja je rezultat preduzetih aktivnosti), odnosno maksimiranje rentabilnosti uz očuvanje likvidnosti. Relativni odnos  efekata aktivnosti (dobitka) i uloženog kapitala smatra se izrazom rentabilnosti. To je dugoročni cilj, koji u fokusu ima posao koji se isplati.</a:t>
            </a:r>
          </a:p>
          <a:p>
            <a:pPr algn="just">
              <a:buNone/>
            </a:pPr>
            <a:endParaRPr lang="sr-Latn-RS" sz="2400" dirty="0" smtClean="0"/>
          </a:p>
          <a:p>
            <a:pPr algn="just">
              <a:buNone/>
            </a:pPr>
            <a:r>
              <a:rPr lang="sr-Latn-RS" sz="2400" dirty="0" smtClean="0"/>
              <a:t>  Uzmimajući u obzir specifičnost poslovanja zdravstvene ustanove, uspeh rada se ne može proceniti samo na osnovu finansijskog rezultata.</a:t>
            </a:r>
          </a:p>
          <a:p>
            <a:pPr algn="just">
              <a:buNone/>
            </a:pPr>
            <a:r>
              <a:rPr lang="sr-Latn-RS" sz="2400" b="1" dirty="0" smtClean="0"/>
              <a:t>   Cilj finansijskog menadžmenta u sistemu zdravstve zaštite: efikasno i efektivno korišćenje resursa (ljudski resursi, materijalni resursi, tehnologija) koje je u funkciji očuvanja i unapređenja zdravlja ljudi.</a:t>
            </a:r>
          </a:p>
          <a:p>
            <a:pPr>
              <a:buFont typeface="Wingdings" pitchFamily="2" charset="2"/>
              <a:buChar char="q"/>
            </a:pPr>
            <a:r>
              <a:rPr lang="sr-Latn-BA" sz="2400" dirty="0" smtClean="0"/>
              <a:t>Kako povećati efikasnost i efektivnost sistema? </a:t>
            </a:r>
          </a:p>
          <a:p>
            <a:pPr algn="just">
              <a:buNone/>
            </a:pPr>
            <a:r>
              <a:rPr lang="sr-Latn-BA" sz="2400" dirty="0" smtClean="0"/>
              <a:t>     Sistem je efikasan ukoliko se stvari rade na pravi način (brzo i kvalitetno), a sistem je efektivan ukoliko se rade prave stvari (definisati i rangirati ciljeve, imati u vidu ograničenost sredstava za njihovu realizaciju), odnosno realizovati ciljeve saglasno definisanim priortetima na zadovoljstvo davaoca i primaoca usluga.</a:t>
            </a:r>
          </a:p>
          <a:p>
            <a:pPr algn="just">
              <a:buNone/>
            </a:pPr>
            <a:endParaRPr lang="sr-Latn-RS" sz="2400" b="1" dirty="0" smtClean="0"/>
          </a:p>
          <a:p>
            <a:pPr algn="just">
              <a:buNone/>
            </a:pPr>
            <a:endParaRPr lang="sr-Latn-RS" sz="2400" dirty="0" smtClean="0"/>
          </a:p>
          <a:p>
            <a:pPr algn="just">
              <a:buNone/>
            </a:pPr>
            <a:endParaRPr lang="en-US" sz="2000" dirty="0"/>
          </a:p>
          <a:p>
            <a:endParaRPr lang="en-US" dirty="0"/>
          </a:p>
        </p:txBody>
      </p:sp>
      <p:pic>
        <p:nvPicPr>
          <p:cNvPr id="2050" name="Picture 2" descr="Сродна слика"/>
          <p:cNvPicPr>
            <a:picLocks noChangeAspect="1" noChangeArrowheads="1"/>
          </p:cNvPicPr>
          <p:nvPr/>
        </p:nvPicPr>
        <p:blipFill>
          <a:blip r:embed="rId2" cstate="print"/>
          <a:srcRect/>
          <a:stretch>
            <a:fillRect/>
          </a:stretch>
        </p:blipFill>
        <p:spPr bwMode="auto">
          <a:xfrm>
            <a:off x="4724400" y="0"/>
            <a:ext cx="4419599" cy="1295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12648" y="1600200"/>
            <a:ext cx="8153400" cy="5029200"/>
          </a:xfrm>
        </p:spPr>
        <p:txBody>
          <a:bodyPr>
            <a:normAutofit fontScale="62500" lnSpcReduction="20000"/>
          </a:bodyPr>
          <a:lstStyle/>
          <a:p>
            <a:pPr>
              <a:buNone/>
            </a:pPr>
            <a:r>
              <a:rPr lang="sr-Latn-BA" b="1" dirty="0" smtClean="0"/>
              <a:t>Menadžer zdravstvene ustanove mora da zna:</a:t>
            </a:r>
          </a:p>
          <a:p>
            <a:pPr>
              <a:buFont typeface="Arial" pitchFamily="34" charset="0"/>
              <a:buChar char="•"/>
            </a:pPr>
            <a:r>
              <a:rPr lang="sr-Latn-BA" dirty="0" smtClean="0"/>
              <a:t>Da pripremi budžet;</a:t>
            </a:r>
          </a:p>
          <a:p>
            <a:pPr>
              <a:buFont typeface="Arial" pitchFamily="34" charset="0"/>
              <a:buChar char="•"/>
            </a:pPr>
            <a:r>
              <a:rPr lang="sr-Latn-BA" dirty="0" smtClean="0"/>
              <a:t>Predvidi i projektuje prihode i planira troškove;</a:t>
            </a:r>
          </a:p>
          <a:p>
            <a:pPr>
              <a:buFont typeface="Arial" pitchFamily="34" charset="0"/>
              <a:buChar char="•"/>
            </a:pPr>
            <a:r>
              <a:rPr lang="sr-Latn-BA" dirty="0" smtClean="0"/>
              <a:t>Kontroliše i rukovodi fondovima;</a:t>
            </a:r>
          </a:p>
          <a:p>
            <a:pPr>
              <a:buFont typeface="Arial" pitchFamily="34" charset="0"/>
              <a:buChar char="•"/>
            </a:pPr>
            <a:r>
              <a:rPr lang="sr-Latn-BA" dirty="0" smtClean="0"/>
              <a:t>Sprovodi finansijsku kontrolu;</a:t>
            </a:r>
          </a:p>
          <a:p>
            <a:pPr>
              <a:buFont typeface="Arial" pitchFamily="34" charset="0"/>
              <a:buChar char="•"/>
            </a:pPr>
            <a:r>
              <a:rPr lang="sr-Latn-BA" dirty="0" smtClean="0"/>
              <a:t>Da dostavi potrebne finansijske izveštaje izvorima finansiranja;</a:t>
            </a:r>
          </a:p>
          <a:p>
            <a:pPr>
              <a:buFont typeface="Arial" pitchFamily="34" charset="0"/>
              <a:buChar char="•"/>
            </a:pPr>
            <a:r>
              <a:rPr lang="sr-Latn-BA" dirty="0" smtClean="0"/>
              <a:t>Da zna da razume i čita finansijske izveštaje.</a:t>
            </a:r>
          </a:p>
          <a:p>
            <a:pPr>
              <a:buNone/>
            </a:pPr>
            <a:r>
              <a:rPr lang="sr-Latn-BA" dirty="0" smtClean="0"/>
              <a:t> </a:t>
            </a:r>
            <a:r>
              <a:rPr lang="sr-Latn-BA" b="1" dirty="0" smtClean="0"/>
              <a:t>Ko je menadžer?</a:t>
            </a:r>
          </a:p>
          <a:p>
            <a:pPr>
              <a:buFont typeface="Arial" pitchFamily="34" charset="0"/>
              <a:buChar char="•"/>
            </a:pPr>
            <a:r>
              <a:rPr lang="sr-Latn-BA" dirty="0" smtClean="0"/>
              <a:t>Menadžer je onaj ko postiže cilj koristeći se radom drugih.</a:t>
            </a:r>
          </a:p>
          <a:p>
            <a:pPr>
              <a:buFont typeface="Arial" pitchFamily="34" charset="0"/>
              <a:buChar char="•"/>
            </a:pPr>
            <a:r>
              <a:rPr lang="sr-Latn-BA" dirty="0" smtClean="0"/>
              <a:t>Menadžer je onaj ko razbija problem na zadatke za svoje zaposlene.</a:t>
            </a:r>
          </a:p>
          <a:p>
            <a:pPr>
              <a:buNone/>
            </a:pPr>
            <a:r>
              <a:rPr lang="sr-Latn-BA" dirty="0" smtClean="0"/>
              <a:t>Funkcije menadžmenta su: planiranje (definisanje cilja), organizovanje (definisanje zadataka), liderstvo (vođenje i motivisanje) i kontrola (poređenje planiranog i ostvarenog).</a:t>
            </a:r>
          </a:p>
          <a:p>
            <a:pPr>
              <a:buNone/>
            </a:pPr>
            <a:r>
              <a:rPr lang="sr-Latn-BA" b="1" dirty="0" smtClean="0"/>
              <a:t>Menadžment zdravstvenog sistema </a:t>
            </a:r>
            <a:r>
              <a:rPr lang="sr-Latn-BA" dirty="0" smtClean="0"/>
              <a:t>obezbeđuje država kroz svoje posredničke institucije</a:t>
            </a:r>
          </a:p>
          <a:p>
            <a:pPr>
              <a:buNone/>
            </a:pPr>
            <a:r>
              <a:rPr lang="sr-Latn-BA" b="1" dirty="0" smtClean="0"/>
              <a:t>Menadžment zdravstvene zaštite </a:t>
            </a:r>
            <a:r>
              <a:rPr lang="sr-Latn-BA" dirty="0" smtClean="0"/>
              <a:t>uključuje napred navedene funkcije menadžmenta</a:t>
            </a:r>
          </a:p>
          <a:p>
            <a:pPr>
              <a:buFont typeface="Arial" pitchFamily="34" charset="0"/>
              <a:buChar char="•"/>
            </a:pPr>
            <a:endParaRPr lang="en-US" dirty="0"/>
          </a:p>
        </p:txBody>
      </p:sp>
      <p:pic>
        <p:nvPicPr>
          <p:cNvPr id="23554" name="Picture 2" descr="C:\Users\toshiba\Desktop\postanite-menadzer-za-ljudske-resurse-603.jpg"/>
          <p:cNvPicPr>
            <a:picLocks noChangeAspect="1" noChangeArrowheads="1"/>
          </p:cNvPicPr>
          <p:nvPr/>
        </p:nvPicPr>
        <p:blipFill>
          <a:blip r:embed="rId2"/>
          <a:srcRect/>
          <a:stretch>
            <a:fillRect/>
          </a:stretch>
        </p:blipFill>
        <p:spPr bwMode="auto">
          <a:xfrm>
            <a:off x="609601" y="152401"/>
            <a:ext cx="4267199" cy="10668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200" dirty="0" smtClean="0"/>
              <a:t>FINANSIJSKI SISTEM KAO ELEMENT EKONOMSKOG SISTEMA</a:t>
            </a:r>
            <a:endParaRPr lang="en-US" sz="2200" dirty="0"/>
          </a:p>
        </p:txBody>
      </p:sp>
      <p:sp>
        <p:nvSpPr>
          <p:cNvPr id="3" name="Content Placeholder 2"/>
          <p:cNvSpPr>
            <a:spLocks noGrp="1"/>
          </p:cNvSpPr>
          <p:nvPr>
            <p:ph sz="quarter" idx="1"/>
          </p:nvPr>
        </p:nvSpPr>
        <p:spPr>
          <a:xfrm>
            <a:off x="228600" y="1600200"/>
            <a:ext cx="8537448" cy="4800600"/>
          </a:xfrm>
        </p:spPr>
        <p:txBody>
          <a:bodyPr>
            <a:normAutofit/>
          </a:bodyPr>
          <a:lstStyle/>
          <a:p>
            <a:pPr algn="just">
              <a:buNone/>
            </a:pPr>
            <a:r>
              <a:rPr lang="sr-Latn-CS" sz="1600" dirty="0" smtClean="0"/>
              <a:t>      Finansijski sistem je sastavni deo privrednog sistema svake ekonomije. </a:t>
            </a:r>
          </a:p>
          <a:p>
            <a:pPr algn="just">
              <a:buNone/>
            </a:pPr>
            <a:r>
              <a:rPr lang="sr-Latn-CS" sz="1600" b="1" dirty="0" smtClean="0"/>
              <a:t>      Z</a:t>
            </a:r>
            <a:r>
              <a:rPr lang="pl-PL" sz="1600" b="1" dirty="0" smtClean="0"/>
              <a:t>dravstveni sistem je podsistem društvenog sistema koji, sa privrednim, socijalnim, kulturnim, obrazovnim i političkim sistemom, bi trebalo da omogući rast i razvoj. </a:t>
            </a:r>
            <a:endParaRPr lang="sr-Latn-CS" sz="1600" dirty="0" smtClean="0"/>
          </a:p>
          <a:p>
            <a:pPr marL="342900" indent="-342900" algn="just">
              <a:buNone/>
            </a:pPr>
            <a:r>
              <a:rPr lang="sr-Latn-CS" sz="1600" dirty="0" smtClean="0"/>
              <a:t>      Finansijski sistem, u zavisnosti od stepena privrenog i ukupnog društevenog razvoja, sa manje ili više uspeha usmerava novac između različitih grupa privrednih subjekata. </a:t>
            </a:r>
            <a:r>
              <a:rPr lang="pl-PL" sz="1600" dirty="0" smtClean="0"/>
              <a:t>Svaki prenos finansijskih sredstava od finansijski suficitarnih subjekata (subjekti koji imaju višak finansijskih sredstava) ka finansijski deficitarnim subjektima (subjekti koji imaju manjak finansijskih sredstava) predstavlja finansijsku transakciju.</a:t>
            </a:r>
            <a:endParaRPr lang="sr-Latn-CS" sz="1600" dirty="0" smtClean="0"/>
          </a:p>
          <a:p>
            <a:pPr marL="342900" indent="-342900" algn="just">
              <a:buNone/>
            </a:pPr>
            <a:r>
              <a:rPr lang="sr-Latn-CS" sz="1600" dirty="0" smtClean="0"/>
              <a:t>       </a:t>
            </a:r>
          </a:p>
          <a:p>
            <a:pPr marL="342900" indent="-342900" algn="just">
              <a:buNone/>
            </a:pPr>
            <a:r>
              <a:rPr lang="sr-Latn-CS" sz="1600" dirty="0" smtClean="0"/>
              <a:t>      Elementi  finansijskog sistema su:</a:t>
            </a:r>
          </a:p>
          <a:p>
            <a:pPr marL="342900" indent="-342900" algn="just"/>
            <a:r>
              <a:rPr lang="sr-Latn-CS" sz="1600" dirty="0" smtClean="0"/>
              <a:t>Finansijsko tržište</a:t>
            </a:r>
          </a:p>
          <a:p>
            <a:pPr marL="342900" indent="-342900" algn="just"/>
            <a:r>
              <a:rPr lang="sr-Latn-CS" sz="1600" dirty="0" smtClean="0"/>
              <a:t>Finansijski instrumenti i</a:t>
            </a:r>
          </a:p>
          <a:p>
            <a:pPr marL="342900" indent="-342900" algn="just"/>
            <a:r>
              <a:rPr lang="sr-Latn-CS" sz="1600" dirty="0" smtClean="0"/>
              <a:t>Finansijske institucije.</a:t>
            </a:r>
            <a:endParaRPr lang="en-US" sz="1600" b="1" dirty="0" smtClean="0"/>
          </a:p>
          <a:p>
            <a:pPr marL="342900" indent="-342900" algn="just">
              <a:buNone/>
            </a:pPr>
            <a:endParaRPr lang="sr-Latn-CS" sz="1400" dirty="0" smtClean="0"/>
          </a:p>
          <a:p>
            <a:pPr marL="342900" indent="-342900" algn="just">
              <a:buNone/>
            </a:pPr>
            <a:r>
              <a:rPr lang="sr-Latn-CS" sz="1400" i="1" dirty="0" smtClean="0"/>
              <a:t>   </a:t>
            </a:r>
            <a:endParaRPr lang="en-US" sz="1400" i="1" dirty="0" smtClean="0"/>
          </a:p>
          <a:p>
            <a:pPr algn="just"/>
            <a:endParaRPr lang="sr-Latn-RS" i="1" dirty="0" smtClean="0"/>
          </a:p>
          <a:p>
            <a:endParaRPr lang="en-US" dirty="0"/>
          </a:p>
        </p:txBody>
      </p:sp>
      <p:pic>
        <p:nvPicPr>
          <p:cNvPr id="9217" name="Picture 1" descr="C:\Users\toshiba\Desktop\Success-graphic.jpg"/>
          <p:cNvPicPr>
            <a:picLocks noChangeAspect="1" noChangeArrowheads="1"/>
          </p:cNvPicPr>
          <p:nvPr/>
        </p:nvPicPr>
        <p:blipFill>
          <a:blip r:embed="rId3" cstate="print"/>
          <a:srcRect/>
          <a:stretch>
            <a:fillRect/>
          </a:stretch>
        </p:blipFill>
        <p:spPr bwMode="auto">
          <a:xfrm>
            <a:off x="2830068" y="5562600"/>
            <a:ext cx="6313932" cy="1066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CS" sz="2400" dirty="0" smtClean="0"/>
              <a:t>SEGMENTI FINANSIJSKOG TRŽIŠTA</a:t>
            </a:r>
            <a:r>
              <a:rPr lang="en-US" sz="2800" dirty="0" smtClean="0"/>
              <a:t/>
            </a:r>
            <a:br>
              <a:rPr lang="en-US" sz="2800" dirty="0" smtClean="0"/>
            </a:br>
            <a:endParaRPr lang="en-US" sz="2800" dirty="0"/>
          </a:p>
        </p:txBody>
      </p:sp>
      <p:sp>
        <p:nvSpPr>
          <p:cNvPr id="3" name="Content Placeholder 2"/>
          <p:cNvSpPr>
            <a:spLocks noGrp="1"/>
          </p:cNvSpPr>
          <p:nvPr>
            <p:ph sz="quarter" idx="1"/>
          </p:nvPr>
        </p:nvSpPr>
        <p:spPr>
          <a:xfrm>
            <a:off x="152400" y="1600200"/>
            <a:ext cx="8613648" cy="4495800"/>
          </a:xfrm>
        </p:spPr>
        <p:txBody>
          <a:bodyPr>
            <a:normAutofit/>
          </a:bodyPr>
          <a:lstStyle/>
          <a:p>
            <a:pPr marL="342900" indent="-342900" algn="just"/>
            <a:r>
              <a:rPr lang="sr-Latn-RS" sz="2000" i="1" dirty="0" smtClean="0"/>
              <a:t>TRŽIŠTE NOVCA</a:t>
            </a:r>
          </a:p>
          <a:p>
            <a:pPr marL="342900" indent="-342900" algn="just">
              <a:buNone/>
            </a:pPr>
            <a:r>
              <a:rPr lang="sr-Latn-CS" sz="1200" dirty="0" smtClean="0"/>
              <a:t>        </a:t>
            </a:r>
            <a:r>
              <a:rPr lang="sr-Latn-CS" sz="1600" dirty="0" smtClean="0"/>
              <a:t>segment finansijskog tržišta na kome se organizovano traže i nude kratkoročni finansijski instrumenti sa maksimalnim rokom dospeća do godinu dana. Iz navedene definicije se može zaključiti da se na tržištu novca ne trguje novcem (novčanicama), već se trguje kratkoročnim finansijskim instrumentima.</a:t>
            </a:r>
            <a:endParaRPr lang="sr-Latn-RS" sz="1600" i="1" dirty="0" smtClean="0"/>
          </a:p>
          <a:p>
            <a:pPr marL="342900" indent="-342900" algn="just"/>
            <a:r>
              <a:rPr lang="sr-Latn-RS" sz="2400" i="1" dirty="0" smtClean="0"/>
              <a:t> </a:t>
            </a:r>
            <a:r>
              <a:rPr lang="sr-Latn-RS" sz="2000" i="1" dirty="0" smtClean="0"/>
              <a:t>TRŽIŠTE KAPITALA</a:t>
            </a:r>
          </a:p>
          <a:p>
            <a:pPr marL="342900" indent="-342900" algn="just">
              <a:buNone/>
            </a:pPr>
            <a:r>
              <a:rPr lang="sr-Latn-CS" sz="1500" dirty="0" smtClean="0"/>
              <a:t>       </a:t>
            </a:r>
            <a:r>
              <a:rPr lang="sr-Latn-CS" sz="1600" dirty="0" smtClean="0"/>
              <a:t>organizovani prostor na kojem se traže i nude dugoročna finansijska sredstva i na kojem se, u zavisnosti od toga, formira njihova cena. Osnov njegovog funkcionisanja predstavljaju finansijski instrumenti sa rokom dospeća dužim od godinu dana. To su vlasničke hartije od vrednosti (akcije), dužničke hartije od vrednosti (obveznice) i, u novije vreme, izvedene hartije od vrednosti (finansijski derivati).</a:t>
            </a:r>
            <a:endParaRPr lang="sr-Latn-RS" sz="1600" i="1" dirty="0" smtClean="0"/>
          </a:p>
          <a:p>
            <a:pPr marL="342900" indent="-342900" algn="just"/>
            <a:r>
              <a:rPr lang="sr-Latn-RS" sz="2400" i="1" dirty="0" smtClean="0"/>
              <a:t> </a:t>
            </a:r>
            <a:r>
              <a:rPr lang="sr-Latn-RS" sz="2000" i="1" dirty="0" smtClean="0"/>
              <a:t>DEVIZNO TRŽIŠTE</a:t>
            </a:r>
          </a:p>
          <a:p>
            <a:pPr marL="342900" indent="-342900" algn="just">
              <a:buNone/>
            </a:pPr>
            <a:r>
              <a:rPr lang="sr-Latn-CS" sz="1600" dirty="0" smtClean="0"/>
              <a:t>      segmenti finansijskog tržišta</a:t>
            </a:r>
            <a:r>
              <a:rPr lang="sr-Latn-CS" sz="1600" i="1" dirty="0" smtClean="0"/>
              <a:t> </a:t>
            </a:r>
            <a:r>
              <a:rPr lang="sr-Latn-CS" sz="1600" dirty="0" smtClean="0"/>
              <a:t>na kojem se izražavaju relativne vrednosti različitih nacionalnih novčanih jedinica – valuta. Posredstvom deviznog tržišta se ukrštaju ponuda i tražnja stranih valuta i domaće valute i uspostavlja se veza između pojedinih nacionalnih finansijskih tržišta.</a:t>
            </a:r>
            <a:endParaRPr lang="en-US" sz="16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smtClean="0"/>
              <a:t>Finansijski instrumenti</a:t>
            </a:r>
            <a:endParaRPr lang="en-US" sz="2800" dirty="0"/>
          </a:p>
        </p:txBody>
      </p:sp>
      <p:sp>
        <p:nvSpPr>
          <p:cNvPr id="3" name="Content Placeholder 2"/>
          <p:cNvSpPr>
            <a:spLocks noGrp="1"/>
          </p:cNvSpPr>
          <p:nvPr>
            <p:ph sz="quarter" idx="1"/>
          </p:nvPr>
        </p:nvSpPr>
        <p:spPr/>
        <p:txBody>
          <a:bodyPr>
            <a:normAutofit/>
          </a:bodyPr>
          <a:lstStyle/>
          <a:p>
            <a:pPr marL="342900" indent="-342900" algn="just">
              <a:buNone/>
            </a:pPr>
            <a:endParaRPr lang="sr-Latn-RS" sz="2800" i="1" dirty="0" smtClean="0"/>
          </a:p>
          <a:p>
            <a:pPr marL="342900" indent="-342900" algn="just">
              <a:buNone/>
            </a:pPr>
            <a:endParaRPr lang="en-US" dirty="0" smtClean="0"/>
          </a:p>
          <a:p>
            <a:endParaRPr lang="en-US" dirty="0"/>
          </a:p>
        </p:txBody>
      </p:sp>
      <p:sp>
        <p:nvSpPr>
          <p:cNvPr id="4" name="Rectangle 3"/>
          <p:cNvSpPr/>
          <p:nvPr/>
        </p:nvSpPr>
        <p:spPr>
          <a:xfrm>
            <a:off x="228600" y="1524000"/>
            <a:ext cx="8763000" cy="10248960"/>
          </a:xfrm>
          <a:prstGeom prst="rect">
            <a:avLst/>
          </a:prstGeom>
        </p:spPr>
        <p:txBody>
          <a:bodyPr wrap="square">
            <a:spAutoFit/>
          </a:bodyPr>
          <a:lstStyle/>
          <a:p>
            <a:pPr algn="just"/>
            <a:r>
              <a:rPr lang="sr-Latn-CS" sz="2400" dirty="0" smtClean="0"/>
              <a:t>Finansijski instrumenti predstavljaju predmet trgovanja na finansijskom tržištu. Njihova brojnost i raznovrsnost najbolji su indikatori stepena razvijenosti finansijskog sistema jedne ekonomije. Brojnost finansijskih instrumenata opredeljuje </a:t>
            </a:r>
            <a:r>
              <a:rPr lang="sr-Latn-CS" sz="2400" b="1" dirty="0" smtClean="0"/>
              <a:t>dubinu</a:t>
            </a:r>
            <a:r>
              <a:rPr lang="sr-Latn-CS" sz="2400" dirty="0" smtClean="0"/>
              <a:t> finansijskog tržišta, a raznovrsnost </a:t>
            </a:r>
            <a:r>
              <a:rPr lang="sr-Latn-CS" sz="2400" b="1" dirty="0" smtClean="0"/>
              <a:t>širinu ili opseg </a:t>
            </a:r>
            <a:r>
              <a:rPr lang="sr-Latn-CS" sz="2400" dirty="0" smtClean="0"/>
              <a:t>finansijskog tržišta. </a:t>
            </a:r>
          </a:p>
          <a:p>
            <a:endParaRPr lang="sr-Latn-CS" sz="2400" dirty="0" smtClean="0"/>
          </a:p>
          <a:p>
            <a:r>
              <a:rPr lang="sr-Latn-CS" sz="2400" dirty="0" smtClean="0"/>
              <a:t>Najznačajniji finansijski instrumenti na finansijskom tržištu su:</a:t>
            </a:r>
          </a:p>
          <a:p>
            <a:endParaRPr lang="sr-Latn-CS" sz="2400" i="1" dirty="0" smtClean="0"/>
          </a:p>
          <a:p>
            <a:r>
              <a:rPr lang="sr-Latn-CS" sz="2400" i="1" dirty="0" smtClean="0"/>
              <a:t>• Hartije od vrednosti;</a:t>
            </a:r>
            <a:r>
              <a:rPr lang="sr-Latn-CS" sz="2400" dirty="0" smtClean="0"/>
              <a:t> </a:t>
            </a:r>
          </a:p>
          <a:p>
            <a:pPr marL="342900" indent="-342900"/>
            <a:r>
              <a:rPr lang="sr-Latn-CS" sz="2400" i="1" dirty="0" smtClean="0"/>
              <a:t>• Depoziti;</a:t>
            </a:r>
            <a:endParaRPr lang="en-US" sz="2400" dirty="0" smtClean="0"/>
          </a:p>
          <a:p>
            <a:r>
              <a:rPr lang="sr-Latn-CS" sz="2400" i="1" dirty="0" smtClean="0"/>
              <a:t>• Potraživanja;</a:t>
            </a:r>
            <a:endParaRPr lang="en-US" sz="2400" dirty="0" smtClean="0"/>
          </a:p>
          <a:p>
            <a:r>
              <a:rPr lang="sr-Latn-CS" sz="2400" i="1" dirty="0" smtClean="0"/>
              <a:t>• Finansijska prava;</a:t>
            </a:r>
            <a:endParaRPr lang="en-US" sz="2400" dirty="0" smtClean="0"/>
          </a:p>
          <a:p>
            <a:r>
              <a:rPr lang="sr-Latn-CS" sz="2400" i="1" dirty="0" smtClean="0"/>
              <a:t>• Devize i devizni kursevi;</a:t>
            </a:r>
            <a:endParaRPr lang="en-US" sz="2400" dirty="0" smtClean="0"/>
          </a:p>
          <a:p>
            <a:r>
              <a:rPr lang="sr-Latn-CS" sz="2400" i="1" dirty="0" smtClean="0"/>
              <a:t>• Zlato i plemeniti metali. </a:t>
            </a:r>
            <a:endParaRPr lang="en-US" sz="2400" dirty="0" smtClean="0"/>
          </a:p>
          <a:p>
            <a:r>
              <a:rPr lang="sr-Latn-CS" dirty="0" smtClean="0"/>
              <a:t> </a:t>
            </a:r>
            <a:endParaRPr lang="en-U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sr-Latn-C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3200" dirty="0" smtClean="0"/>
              <a:t>Finansijske institucije</a:t>
            </a:r>
            <a:endParaRPr lang="en-US" sz="3200" dirty="0"/>
          </a:p>
        </p:txBody>
      </p:sp>
      <p:sp>
        <p:nvSpPr>
          <p:cNvPr id="3" name="Content Placeholder 2"/>
          <p:cNvSpPr>
            <a:spLocks noGrp="1"/>
          </p:cNvSpPr>
          <p:nvPr>
            <p:ph sz="quarter" idx="1"/>
          </p:nvPr>
        </p:nvSpPr>
        <p:spPr>
          <a:xfrm>
            <a:off x="612648" y="1600200"/>
            <a:ext cx="8153400" cy="4953000"/>
          </a:xfrm>
        </p:spPr>
        <p:txBody>
          <a:bodyPr>
            <a:normAutofit fontScale="92500" lnSpcReduction="20000"/>
          </a:bodyPr>
          <a:lstStyle/>
          <a:p>
            <a:pPr algn="just">
              <a:buNone/>
            </a:pPr>
            <a:r>
              <a:rPr lang="sr-Latn-BA" dirty="0" smtClean="0"/>
              <a:t>Finansijske institucije obezbeđuju da se u direktnim i indireknim finansijskim tokovima sredstva prenesu od štednih ka deficitarnim subjektima. Njihova uloga je da postignu </a:t>
            </a:r>
            <a:r>
              <a:rPr lang="sr-Latn-BA" dirty="0" smtClean="0">
                <a:solidFill>
                  <a:srgbClr val="FF0000"/>
                </a:solidFill>
              </a:rPr>
              <a:t>efekte ekonomije obima</a:t>
            </a:r>
            <a:r>
              <a:rPr lang="sr-Latn-BA" dirty="0" smtClean="0"/>
              <a:t>, odnosno da kroz masovne transakcije snize troškove po jednoj finansijskoj transakciji.  </a:t>
            </a:r>
          </a:p>
          <a:p>
            <a:pPr>
              <a:buNone/>
            </a:pPr>
            <a:r>
              <a:rPr lang="sr-Latn-BA" dirty="0" smtClean="0"/>
              <a:t> Finansijske institucije se dele na:</a:t>
            </a:r>
          </a:p>
          <a:p>
            <a:pPr algn="just"/>
            <a:r>
              <a:rPr lang="sr-Latn-BA" b="1" dirty="0" smtClean="0"/>
              <a:t>Finanijske posrednike </a:t>
            </a:r>
            <a:r>
              <a:rPr lang="sr-Latn-BA" dirty="0" smtClean="0"/>
              <a:t>(komercijalne banke i institucionalne investitore – penzijske fondove, investicione fondove i osiguravajuće kompanije).</a:t>
            </a:r>
          </a:p>
          <a:p>
            <a:pPr algn="just"/>
            <a:r>
              <a:rPr lang="sr-Latn-BA" b="1" dirty="0" smtClean="0"/>
              <a:t>Uslužne finansijske institucije </a:t>
            </a:r>
            <a:r>
              <a:rPr lang="sr-Latn-BA" dirty="0" smtClean="0"/>
              <a:t>(brokersko-dilerske kuće, investicione banke, investicioni savetnici i berze i organizovana vanberzanska tržišta).</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sr-Latn-BA" sz="3200" dirty="0" smtClean="0"/>
              <a:t>Posredničke institucije u sistemu zdravstvene zaštite</a:t>
            </a:r>
            <a:endParaRPr lang="en-US" sz="3200" dirty="0"/>
          </a:p>
        </p:txBody>
      </p:sp>
      <p:sp>
        <p:nvSpPr>
          <p:cNvPr id="3" name="Content Placeholder 2"/>
          <p:cNvSpPr>
            <a:spLocks noGrp="1"/>
          </p:cNvSpPr>
          <p:nvPr>
            <p:ph sz="quarter" idx="1"/>
          </p:nvPr>
        </p:nvSpPr>
        <p:spPr>
          <a:xfrm>
            <a:off x="612648" y="1600200"/>
            <a:ext cx="8153400" cy="5029200"/>
          </a:xfrm>
        </p:spPr>
        <p:txBody>
          <a:bodyPr>
            <a:normAutofit lnSpcReduction="10000"/>
          </a:bodyPr>
          <a:lstStyle/>
          <a:p>
            <a:pPr algn="just"/>
            <a:r>
              <a:rPr lang="sr-Latn-BA" dirty="0" smtClean="0"/>
              <a:t>U sistemu zdravstve zaštite brojne posredničke institucije imaju ulogu intermedijara između krajnjih korisnika zdravstvenih usluga i pružaoca zdravstvenih usluga </a:t>
            </a:r>
          </a:p>
          <a:p>
            <a:r>
              <a:rPr lang="sr-Latn-BA" b="1" dirty="0" smtClean="0"/>
              <a:t>Posredničke institucije su:</a:t>
            </a:r>
          </a:p>
          <a:p>
            <a:pPr>
              <a:buFont typeface="Arial" pitchFamily="34" charset="0"/>
              <a:buChar char="•"/>
            </a:pPr>
            <a:r>
              <a:rPr lang="sr-Latn-BA" dirty="0" smtClean="0"/>
              <a:t>Republički budžet (Ministarstvo zdravlja)</a:t>
            </a:r>
          </a:p>
          <a:p>
            <a:pPr>
              <a:buFont typeface="Arial" pitchFamily="34" charset="0"/>
              <a:buChar char="•"/>
            </a:pPr>
            <a:r>
              <a:rPr lang="sr-Latn-BA" dirty="0" smtClean="0"/>
              <a:t>Republički fond za zdravstveno osiguranje</a:t>
            </a:r>
          </a:p>
          <a:p>
            <a:pPr>
              <a:buFont typeface="Arial" pitchFamily="34" charset="0"/>
              <a:buChar char="•"/>
            </a:pPr>
            <a:r>
              <a:rPr lang="sr-Latn-BA" dirty="0" smtClean="0"/>
              <a:t>Fond za penzijsko i invalidsko osiguranje</a:t>
            </a:r>
          </a:p>
          <a:p>
            <a:pPr>
              <a:buFont typeface="Arial" pitchFamily="34" charset="0"/>
              <a:buChar char="•"/>
            </a:pPr>
            <a:r>
              <a:rPr lang="sr-Latn-BA" dirty="0" smtClean="0"/>
              <a:t>Fond za socijalno osiguranje vojnih osiguranika</a:t>
            </a:r>
          </a:p>
          <a:p>
            <a:pPr>
              <a:buFont typeface="Arial" pitchFamily="34" charset="0"/>
              <a:buChar char="•"/>
            </a:pPr>
            <a:r>
              <a:rPr lang="sr-Latn-BA" dirty="0" smtClean="0"/>
              <a:t>Dobrovoljno osiguranje (privatni fondovi)</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0"/>
            <a:ext cx="8153400" cy="990600"/>
          </a:xfrm>
        </p:spPr>
        <p:txBody>
          <a:bodyPr>
            <a:normAutofit fontScale="90000"/>
          </a:bodyPr>
          <a:lstStyle/>
          <a:p>
            <a:pPr algn="ctr"/>
            <a:r>
              <a:rPr lang="sr-Latn-BA" b="1" dirty="0" smtClean="0"/>
              <a:t/>
            </a:r>
            <a:br>
              <a:rPr lang="sr-Latn-BA" b="1" dirty="0" smtClean="0"/>
            </a:br>
            <a:r>
              <a:rPr lang="sr-Latn-BA" b="1" dirty="0" smtClean="0"/>
              <a:t/>
            </a:r>
            <a:br>
              <a:rPr lang="sr-Latn-BA" b="1" dirty="0" smtClean="0"/>
            </a:br>
            <a:r>
              <a:rPr lang="sr-Latn-BA" sz="2700" dirty="0" smtClean="0"/>
              <a:t>NOSIOCI TRAŽNJE I PONUDE FINANSIJSKIH SREDSTAVA</a:t>
            </a:r>
            <a:r>
              <a:rPr lang="sr-Latn-BA" sz="2700" b="1" dirty="0" smtClean="0"/>
              <a:t/>
            </a:r>
            <a:br>
              <a:rPr lang="sr-Latn-BA" sz="2700" b="1" dirty="0" smtClean="0"/>
            </a:br>
            <a:r>
              <a:rPr lang="en-US" dirty="0" smtClean="0"/>
              <a:t/>
            </a:r>
            <a:br>
              <a:rPr lang="en-US" dirty="0" smtClean="0"/>
            </a:br>
            <a:endParaRPr lang="en-US" dirty="0"/>
          </a:p>
        </p:txBody>
      </p:sp>
      <p:sp>
        <p:nvSpPr>
          <p:cNvPr id="3" name="Content Placeholder 2"/>
          <p:cNvSpPr>
            <a:spLocks noGrp="1"/>
          </p:cNvSpPr>
          <p:nvPr>
            <p:ph sz="quarter" idx="1"/>
          </p:nvPr>
        </p:nvSpPr>
        <p:spPr>
          <a:xfrm>
            <a:off x="152400" y="1524000"/>
            <a:ext cx="8610600" cy="5334000"/>
          </a:xfrm>
        </p:spPr>
        <p:txBody>
          <a:bodyPr>
            <a:noAutofit/>
          </a:bodyPr>
          <a:lstStyle/>
          <a:p>
            <a:pPr algn="just">
              <a:buNone/>
            </a:pPr>
            <a:r>
              <a:rPr lang="sr-Latn-BA" sz="2000" dirty="0" smtClean="0"/>
              <a:t>    </a:t>
            </a:r>
            <a:r>
              <a:rPr lang="en-US" sz="2000" dirty="0" err="1" smtClean="0"/>
              <a:t>Razlozi</a:t>
            </a:r>
            <a:r>
              <a:rPr lang="en-US" sz="2000" dirty="0" smtClean="0"/>
              <a:t> </a:t>
            </a:r>
            <a:r>
              <a:rPr lang="en-US" sz="2000" dirty="0" err="1" smtClean="0"/>
              <a:t>formiranja</a:t>
            </a:r>
            <a:r>
              <a:rPr lang="en-US" sz="2000" dirty="0" smtClean="0"/>
              <a:t> </a:t>
            </a:r>
            <a:r>
              <a:rPr lang="en-US" sz="2000" dirty="0" err="1" smtClean="0"/>
              <a:t>tražnje</a:t>
            </a:r>
            <a:r>
              <a:rPr lang="en-US" sz="2000" dirty="0" smtClean="0"/>
              <a:t> </a:t>
            </a:r>
            <a:r>
              <a:rPr lang="en-US" sz="2000" dirty="0" err="1" smtClean="0"/>
              <a:t>za</a:t>
            </a:r>
            <a:r>
              <a:rPr lang="en-US" sz="2000" dirty="0" smtClean="0"/>
              <a:t> </a:t>
            </a:r>
            <a:r>
              <a:rPr lang="en-US" sz="2000" dirty="0" err="1" smtClean="0"/>
              <a:t>finansijskim</a:t>
            </a:r>
            <a:r>
              <a:rPr lang="en-US" sz="2000" dirty="0" smtClean="0"/>
              <a:t> </a:t>
            </a:r>
            <a:r>
              <a:rPr lang="en-US" sz="2000" dirty="0" err="1" smtClean="0"/>
              <a:t>sredstvima</a:t>
            </a:r>
            <a:r>
              <a:rPr lang="en-US" sz="2000" dirty="0" smtClean="0"/>
              <a:t> </a:t>
            </a:r>
            <a:r>
              <a:rPr lang="en-US" sz="2000" dirty="0" err="1" smtClean="0"/>
              <a:t>su</a:t>
            </a:r>
            <a:r>
              <a:rPr lang="en-US" sz="2000" dirty="0" smtClean="0"/>
              <a:t> </a:t>
            </a:r>
            <a:r>
              <a:rPr lang="en-US" sz="2000" dirty="0" err="1" smtClean="0"/>
              <a:t>nepodudaranje</a:t>
            </a:r>
            <a:r>
              <a:rPr lang="en-US" sz="2000" dirty="0" smtClean="0"/>
              <a:t> </a:t>
            </a:r>
            <a:r>
              <a:rPr lang="en-US" sz="2000" dirty="0" err="1" smtClean="0"/>
              <a:t>ročne</a:t>
            </a:r>
            <a:r>
              <a:rPr lang="en-US" sz="2000" dirty="0" smtClean="0"/>
              <a:t> </a:t>
            </a:r>
            <a:r>
              <a:rPr lang="en-US" sz="2000" dirty="0" err="1" smtClean="0"/>
              <a:t>strukture</a:t>
            </a:r>
            <a:r>
              <a:rPr lang="en-US" sz="2000" dirty="0" smtClean="0"/>
              <a:t> </a:t>
            </a:r>
            <a:r>
              <a:rPr lang="en-US" sz="2000" dirty="0" err="1" smtClean="0"/>
              <a:t>sredstava</a:t>
            </a:r>
            <a:r>
              <a:rPr lang="en-US" sz="2000" dirty="0" smtClean="0"/>
              <a:t>, </a:t>
            </a:r>
            <a:r>
              <a:rPr lang="en-US" sz="2000" dirty="0" err="1" smtClean="0"/>
              <a:t>ili</a:t>
            </a:r>
            <a:r>
              <a:rPr lang="en-US" sz="2000" dirty="0" smtClean="0"/>
              <a:t> </a:t>
            </a:r>
            <a:r>
              <a:rPr lang="en-US" sz="2000" dirty="0" err="1" smtClean="0"/>
              <a:t>potreba</a:t>
            </a:r>
            <a:r>
              <a:rPr lang="en-US" sz="2000" dirty="0" smtClean="0"/>
              <a:t> </a:t>
            </a:r>
            <a:r>
              <a:rPr lang="en-US" sz="2000" dirty="0" err="1" smtClean="0"/>
              <a:t>za</a:t>
            </a:r>
            <a:r>
              <a:rPr lang="en-US" sz="2000" dirty="0" smtClean="0"/>
              <a:t> </a:t>
            </a:r>
            <a:r>
              <a:rPr lang="en-US" sz="2000" dirty="0" err="1" smtClean="0"/>
              <a:t>znatno</a:t>
            </a:r>
            <a:r>
              <a:rPr lang="en-US" sz="2000" dirty="0" smtClean="0"/>
              <a:t> </a:t>
            </a:r>
            <a:r>
              <a:rPr lang="en-US" sz="2000" dirty="0" err="1" smtClean="0"/>
              <a:t>većim</a:t>
            </a:r>
            <a:r>
              <a:rPr lang="en-US" sz="2000" dirty="0" smtClean="0"/>
              <a:t> </a:t>
            </a:r>
            <a:r>
              <a:rPr lang="en-US" sz="2000" dirty="0" err="1" smtClean="0"/>
              <a:t>sredstvima</a:t>
            </a:r>
            <a:r>
              <a:rPr lang="en-US" sz="2000" dirty="0" smtClean="0"/>
              <a:t> </a:t>
            </a:r>
            <a:r>
              <a:rPr lang="en-US" sz="2000" dirty="0" err="1" smtClean="0"/>
              <a:t>od</a:t>
            </a:r>
            <a:r>
              <a:rPr lang="en-US" sz="2000" dirty="0" smtClean="0"/>
              <a:t> </a:t>
            </a:r>
            <a:r>
              <a:rPr lang="en-US" sz="2000" dirty="0" err="1" smtClean="0"/>
              <a:t>raspoloživog</a:t>
            </a:r>
            <a:r>
              <a:rPr lang="en-US" sz="2000" dirty="0" smtClean="0"/>
              <a:t> </a:t>
            </a:r>
            <a:r>
              <a:rPr lang="en-US" sz="2000" dirty="0" err="1" smtClean="0"/>
              <a:t>finansijskog</a:t>
            </a:r>
            <a:r>
              <a:rPr lang="en-US" sz="2000" dirty="0" smtClean="0"/>
              <a:t> </a:t>
            </a:r>
            <a:r>
              <a:rPr lang="en-US" sz="2000" dirty="0" err="1" smtClean="0"/>
              <a:t>potencijala</a:t>
            </a:r>
            <a:r>
              <a:rPr lang="en-US" sz="2000" dirty="0" smtClean="0"/>
              <a:t>.</a:t>
            </a:r>
            <a:endParaRPr lang="sr-Latn-CS" sz="2000" dirty="0" smtClean="0"/>
          </a:p>
          <a:p>
            <a:pPr algn="just">
              <a:buNone/>
            </a:pPr>
            <a:r>
              <a:rPr lang="sr-Latn-CS" sz="2000" dirty="0" smtClean="0"/>
              <a:t>    Da bi se dobila potpuna slika prelivanja finansijskih sredstava, svi transaktori u jednoj ekonomiji se grupišu u sektore koje čine:</a:t>
            </a:r>
            <a:endParaRPr lang="en-US" sz="2000" dirty="0" smtClean="0"/>
          </a:p>
          <a:p>
            <a:pPr algn="just">
              <a:buNone/>
            </a:pPr>
            <a:r>
              <a:rPr lang="sr-Latn-CS" sz="2000" dirty="0" smtClean="0"/>
              <a:t>     • domaćinstva (stanovništvo), </a:t>
            </a:r>
            <a:endParaRPr lang="en-US" sz="2000" dirty="0" smtClean="0"/>
          </a:p>
          <a:p>
            <a:pPr algn="just">
              <a:buNone/>
            </a:pPr>
            <a:r>
              <a:rPr lang="sr-Latn-CS" sz="2000" dirty="0" smtClean="0"/>
              <a:t>     • privreda (preduzeća), </a:t>
            </a:r>
            <a:endParaRPr lang="en-US" sz="2000" dirty="0" smtClean="0"/>
          </a:p>
          <a:p>
            <a:pPr algn="just">
              <a:buNone/>
            </a:pPr>
            <a:r>
              <a:rPr lang="sr-Latn-CS" sz="2000" dirty="0" smtClean="0"/>
              <a:t>     • javni sektor (država i druge javne institucije) i </a:t>
            </a:r>
            <a:endParaRPr lang="en-US" sz="2000" dirty="0" smtClean="0"/>
          </a:p>
          <a:p>
            <a:pPr algn="just">
              <a:buNone/>
            </a:pPr>
            <a:r>
              <a:rPr lang="sr-Latn-CS" sz="2000" dirty="0" smtClean="0"/>
              <a:t>     • ino sektor (pravna i fizička lica sa sedištem u inostranstvu).</a:t>
            </a:r>
            <a:endParaRPr lang="en-US" sz="2000" dirty="0" smtClean="0"/>
          </a:p>
          <a:p>
            <a:pPr algn="just">
              <a:buNone/>
            </a:pPr>
            <a:r>
              <a:rPr lang="sr-Latn-CS" sz="2000" dirty="0" smtClean="0"/>
              <a:t>       </a:t>
            </a:r>
            <a:r>
              <a:rPr lang="it-IT" sz="2000" dirty="0" smtClean="0"/>
              <a:t>Osnovni oblici priliva kapitala </a:t>
            </a:r>
            <a:r>
              <a:rPr lang="sr-Latn-RS" sz="2000" dirty="0" smtClean="0"/>
              <a:t>iz inostranstva </a:t>
            </a:r>
            <a:r>
              <a:rPr lang="it-IT" sz="2000" dirty="0" smtClean="0"/>
              <a:t>su:</a:t>
            </a:r>
            <a:endParaRPr lang="en-US" sz="2000" dirty="0" smtClean="0"/>
          </a:p>
          <a:p>
            <a:pPr algn="just">
              <a:buNone/>
            </a:pPr>
            <a:r>
              <a:rPr lang="sr-Latn-BA" sz="2000" dirty="0" smtClean="0"/>
              <a:t>     </a:t>
            </a:r>
            <a:r>
              <a:rPr lang="it-IT" sz="2000" dirty="0" smtClean="0"/>
              <a:t>• strane direktne investicije, </a:t>
            </a:r>
            <a:endParaRPr lang="en-US" sz="2000" dirty="0" smtClean="0"/>
          </a:p>
          <a:p>
            <a:pPr algn="just">
              <a:buNone/>
            </a:pPr>
            <a:r>
              <a:rPr lang="sr-Latn-BA" sz="2000" dirty="0" smtClean="0"/>
              <a:t>     </a:t>
            </a:r>
            <a:r>
              <a:rPr lang="it-IT" sz="2000" dirty="0" smtClean="0"/>
              <a:t>• portfolio investicije i</a:t>
            </a:r>
            <a:endParaRPr lang="en-US" sz="2000" dirty="0" smtClean="0"/>
          </a:p>
          <a:p>
            <a:pPr algn="just">
              <a:buNone/>
            </a:pPr>
            <a:r>
              <a:rPr lang="sr-Latn-BA" sz="2000" dirty="0" smtClean="0"/>
              <a:t>     </a:t>
            </a:r>
            <a:r>
              <a:rPr lang="it-IT" sz="2000" dirty="0" smtClean="0"/>
              <a:t>• zajmovni kapital. </a:t>
            </a:r>
            <a:endParaRPr lang="sr-Latn-BA" sz="2000" dirty="0" smtClean="0"/>
          </a:p>
          <a:p>
            <a:pPr algn="just">
              <a:buNone/>
            </a:pPr>
            <a:endParaRPr lang="sr-Latn-RS" sz="2000" dirty="0" smtClean="0"/>
          </a:p>
          <a:p>
            <a:pPr>
              <a:buNone/>
            </a:pPr>
            <a:r>
              <a:rPr lang="sr-Latn-RS" sz="1400" dirty="0" smtClean="0"/>
              <a:t>       </a:t>
            </a:r>
            <a:endParaRPr lang="en-US" sz="1400" dirty="0" smtClean="0"/>
          </a:p>
          <a:p>
            <a:pPr>
              <a:buNone/>
            </a:pPr>
            <a:endParaRPr lang="en-US" sz="1400" dirty="0" smtClean="0"/>
          </a:p>
          <a:p>
            <a:endParaRPr lang="en-US" sz="12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400" dirty="0" smtClean="0"/>
              <a:t>FINANSIJE KAO NAUČNA DISCIPLINA</a:t>
            </a:r>
            <a:endParaRPr lang="en-US" sz="2400" dirty="0"/>
          </a:p>
        </p:txBody>
      </p:sp>
      <p:sp>
        <p:nvSpPr>
          <p:cNvPr id="3" name="Content Placeholder 2"/>
          <p:cNvSpPr>
            <a:spLocks noGrp="1"/>
          </p:cNvSpPr>
          <p:nvPr>
            <p:ph sz="quarter" idx="1"/>
          </p:nvPr>
        </p:nvSpPr>
        <p:spPr>
          <a:xfrm>
            <a:off x="612648" y="1600200"/>
            <a:ext cx="8153400" cy="4953000"/>
          </a:xfrm>
        </p:spPr>
        <p:txBody>
          <a:bodyPr>
            <a:normAutofit fontScale="55000" lnSpcReduction="20000"/>
          </a:bodyPr>
          <a:lstStyle/>
          <a:p>
            <a:pPr algn="just">
              <a:buNone/>
            </a:pPr>
            <a:r>
              <a:rPr lang="sr-Latn-BA" dirty="0" smtClean="0"/>
              <a:t>Finansije, kao naučna disciplina, obuhvataju tri povezane oblasti, i to:</a:t>
            </a:r>
          </a:p>
          <a:p>
            <a:pPr marL="514350" indent="-514350" algn="just">
              <a:buNone/>
            </a:pPr>
            <a:r>
              <a:rPr lang="sr-Latn-BA" dirty="0" smtClean="0"/>
              <a:t>1</a:t>
            </a:r>
            <a:r>
              <a:rPr lang="sr-Latn-BA" b="1" dirty="0" smtClean="0"/>
              <a:t>. Novac i finansijsko tržište (makrofinansije)</a:t>
            </a:r>
          </a:p>
          <a:p>
            <a:pPr marL="514350" indent="-514350" algn="just">
              <a:buNone/>
            </a:pPr>
            <a:r>
              <a:rPr lang="sr-Latn-BA" i="1" dirty="0" smtClean="0"/>
              <a:t>         </a:t>
            </a:r>
            <a:r>
              <a:rPr lang="sr-Latn-BA" dirty="0" smtClean="0"/>
              <a:t>fokus na funkcionisanju finansijskog tržišta i institucija, štednji i investiranju, vrsti i karakteristikama finansijskih instrumenata, determinantama tržišne kamatne stope, pravnoj regulativi.  Pošto su navedeni delovi finansija pod uticajem zakonskih i institucionalnih rešenja, oni se označavaju kao </a:t>
            </a:r>
            <a:r>
              <a:rPr lang="sr-Latn-BA" b="1" dirty="0" smtClean="0"/>
              <a:t>makrofinansije.</a:t>
            </a:r>
          </a:p>
          <a:p>
            <a:pPr marL="514350" indent="-514350" algn="just">
              <a:buNone/>
            </a:pPr>
            <a:r>
              <a:rPr lang="sr-Latn-BA" dirty="0" smtClean="0"/>
              <a:t>2. </a:t>
            </a:r>
            <a:r>
              <a:rPr lang="sr-Latn-BA" b="1" dirty="0" smtClean="0"/>
              <a:t>Investiranje (ulaganje)</a:t>
            </a:r>
          </a:p>
          <a:p>
            <a:pPr marL="514350" indent="-514350" algn="just">
              <a:buNone/>
            </a:pPr>
            <a:r>
              <a:rPr lang="sr-Latn-BA" dirty="0" smtClean="0"/>
              <a:t>         je orijentisano na identifikovanje alternativa i donošenje odluka o plasmanu kapitala ulagača. Akcenat je na traganju za optimalnim finansijskim miksom ulaganja za datog investitora. Kako ostvariti maksimalni prinos za dati nivo rizika, odnosno minimalni rizik za dati nivo prinosa?       </a:t>
            </a:r>
          </a:p>
          <a:p>
            <a:pPr marL="514350" indent="-514350" algn="just">
              <a:buNone/>
            </a:pPr>
            <a:r>
              <a:rPr lang="sr-Latn-BA" dirty="0" smtClean="0"/>
              <a:t>3. </a:t>
            </a:r>
            <a:r>
              <a:rPr lang="sr-Latn-BA" b="1" dirty="0" smtClean="0"/>
              <a:t>Finansije poslovnih subjekata</a:t>
            </a:r>
          </a:p>
          <a:p>
            <a:pPr marL="514350" indent="-514350" algn="just">
              <a:buNone/>
            </a:pPr>
            <a:r>
              <a:rPr lang="sr-Latn-BA" dirty="0" smtClean="0"/>
              <a:t>         Finansije preduzeća, kao najšira oblast finansija uobičajeno se naziva poslovnim finansijama ili finansijskim menadžmentom. U fokusu ovog segmenta finansija su finansijska analiza, predviđanje i planiranje, procena rizika ulaganja, iznalaženje izvora finansiranja, rangiranje alternativa ulaganja i odlučivanje o raspodeli efekata aktivnosti. </a:t>
            </a:r>
          </a:p>
          <a:p>
            <a:pPr marL="514350" indent="-514350" algn="just">
              <a:buNone/>
            </a:pPr>
            <a:endParaRPr lang="sr-Latn-BA" dirty="0" smtClean="0"/>
          </a:p>
          <a:p>
            <a:pPr algn="just">
              <a:buNone/>
            </a:pPr>
            <a:r>
              <a:rPr lang="sr-Latn-BA" dirty="0" smtClean="0"/>
              <a:t>Finansije se vezuju za novac, novčane transakcije i upravljanje novcem.</a:t>
            </a:r>
          </a:p>
          <a:p>
            <a:pPr algn="just">
              <a:buNone/>
            </a:pPr>
            <a:r>
              <a:rPr lang="sr-Latn-BA" dirty="0" smtClean="0"/>
              <a:t>Novac je kvantitativno ograničen i kvalitativno neograničen. </a:t>
            </a:r>
          </a:p>
          <a:p>
            <a:pPr algn="just">
              <a:buNone/>
            </a:pPr>
            <a:r>
              <a:rPr lang="sr-Latn-BA" b="1" dirty="0" smtClean="0"/>
              <a:t> </a:t>
            </a:r>
          </a:p>
          <a:p>
            <a:endParaRPr lang="en-US" dirty="0"/>
          </a:p>
        </p:txBody>
      </p:sp>
      <p:pic>
        <p:nvPicPr>
          <p:cNvPr id="23554" name="Picture 2" descr="D:\Korisnik\Desktop\images.jpg"/>
          <p:cNvPicPr>
            <a:picLocks noChangeAspect="1" noChangeArrowheads="1"/>
          </p:cNvPicPr>
          <p:nvPr/>
        </p:nvPicPr>
        <p:blipFill>
          <a:blip r:embed="rId2" cstate="print"/>
          <a:srcRect/>
          <a:stretch>
            <a:fillRect/>
          </a:stretch>
        </p:blipFill>
        <p:spPr bwMode="auto">
          <a:xfrm>
            <a:off x="6400800" y="5333999"/>
            <a:ext cx="2743200" cy="15240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85000" lnSpcReduction="10000"/>
          </a:bodyPr>
          <a:lstStyle/>
          <a:p>
            <a:r>
              <a:rPr lang="sr-Latn-RS" dirty="0" smtClean="0"/>
              <a:t>Za uspešno upravljanje finansijama neophodna su znanja iz:</a:t>
            </a:r>
          </a:p>
          <a:p>
            <a:pPr marL="514350" indent="-514350">
              <a:buAutoNum type="alphaLcParenR"/>
            </a:pPr>
            <a:r>
              <a:rPr lang="en-US" dirty="0" smtClean="0"/>
              <a:t>E</a:t>
            </a:r>
            <a:r>
              <a:rPr lang="sr-Latn-RS" dirty="0" smtClean="0"/>
              <a:t>konomske teorije (makroekonomije i mikroekonomije)</a:t>
            </a:r>
          </a:p>
          <a:p>
            <a:pPr marL="514350" indent="-514350">
              <a:buAutoNum type="alphaLcParenR"/>
            </a:pPr>
            <a:r>
              <a:rPr lang="sr-Latn-RS" dirty="0" smtClean="0"/>
              <a:t>Ekonomske metodologije (računovodstvo je jezik finansija)</a:t>
            </a:r>
          </a:p>
          <a:p>
            <a:pPr marL="514350" indent="-514350">
              <a:buNone/>
            </a:pPr>
            <a:endParaRPr lang="sr-Latn-RS" dirty="0" smtClean="0"/>
          </a:p>
          <a:p>
            <a:pPr marL="514350" indent="-514350"/>
            <a:r>
              <a:rPr lang="sr-Latn-RS" dirty="0" smtClean="0"/>
              <a:t>Razvoj finansija kao naučne discipline se vezuje za početak XX veka.</a:t>
            </a:r>
          </a:p>
          <a:p>
            <a:pPr marL="514350" indent="-514350">
              <a:buNone/>
            </a:pPr>
            <a:r>
              <a:rPr lang="sr-Latn-RS" dirty="0" smtClean="0"/>
              <a:t>    Mogu se izdvojiti dva razvojna perioda:</a:t>
            </a:r>
          </a:p>
          <a:p>
            <a:pPr marL="514350" indent="-514350">
              <a:buNone/>
            </a:pPr>
            <a:r>
              <a:rPr lang="sr-Latn-RS" dirty="0" smtClean="0"/>
              <a:t>    • period od početka XX veka do 50-tih godina prošlog veka (tradicionalne finansije)</a:t>
            </a:r>
          </a:p>
          <a:p>
            <a:pPr marL="514350" indent="-514350">
              <a:buNone/>
            </a:pPr>
            <a:r>
              <a:rPr lang="sr-Latn-RS" dirty="0" smtClean="0"/>
              <a:t>    • period od 50-tih godina prošlog veka do danas (savremene finansije).</a:t>
            </a:r>
          </a:p>
          <a:p>
            <a:pPr marL="514350" indent="-514350">
              <a:buNone/>
            </a:pPr>
            <a:endParaRPr lang="en-US" dirty="0"/>
          </a:p>
        </p:txBody>
      </p:sp>
      <p:pic>
        <p:nvPicPr>
          <p:cNvPr id="22530" name="Picture 2" descr="D:\Korisnik\Desktop\slika-kolegija-1.jpg"/>
          <p:cNvPicPr>
            <a:picLocks noChangeAspect="1" noChangeArrowheads="1"/>
          </p:cNvPicPr>
          <p:nvPr/>
        </p:nvPicPr>
        <p:blipFill>
          <a:blip r:embed="rId2" cstate="print"/>
          <a:srcRect/>
          <a:stretch>
            <a:fillRect/>
          </a:stretch>
        </p:blipFill>
        <p:spPr bwMode="auto">
          <a:xfrm>
            <a:off x="533400" y="152400"/>
            <a:ext cx="3962400" cy="1143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3980</TotalTime>
  <Words>1714</Words>
  <Application>Microsoft Office PowerPoint</Application>
  <PresentationFormat>On-screen Show (4:3)</PresentationFormat>
  <Paragraphs>152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                   UVOD U FINANSIJSKI MENADŽMENT</vt:lpstr>
      <vt:lpstr>FINANSIJSKI SISTEM KAO ELEMENT EKONOMSKOG SISTEMA</vt:lpstr>
      <vt:lpstr>SEGMENTI FINANSIJSKOG TRŽIŠTA </vt:lpstr>
      <vt:lpstr>Finansijski instrumenti</vt:lpstr>
      <vt:lpstr>Finansijske institucije</vt:lpstr>
      <vt:lpstr>Posredničke institucije u sistemu zdravstvene zaštite</vt:lpstr>
      <vt:lpstr>  NOSIOCI TRAŽNJE I PONUDE FINANSIJSKIH SREDSTAVA  </vt:lpstr>
      <vt:lpstr>FINANSIJE KAO NAUČNA DISCIPLINA</vt:lpstr>
      <vt:lpstr>Slide 9</vt:lpstr>
      <vt:lpstr> Proces finansijskog menadžmenta  </vt:lpstr>
      <vt:lpstr>Slide 11</vt:lpstr>
      <vt:lpstr>Slide 12</vt:lpstr>
      <vt:lpstr> Ciljevi finansijskog menadžmenta </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208</cp:revision>
  <dcterms:created xsi:type="dcterms:W3CDTF">2014-04-01T08:09:23Z</dcterms:created>
  <dcterms:modified xsi:type="dcterms:W3CDTF">2019-03-17T15:53:07Z</dcterms:modified>
</cp:coreProperties>
</file>